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6" r:id="rId3"/>
    <p:sldMasterId id="2147483744" r:id="rId4"/>
    <p:sldMasterId id="2147483772" r:id="rId5"/>
  </p:sldMasterIdLst>
  <p:sldIdLst>
    <p:sldId id="256" r:id="rId6"/>
    <p:sldId id="519" r:id="rId7"/>
    <p:sldId id="336" r:id="rId8"/>
    <p:sldId id="337" r:id="rId9"/>
    <p:sldId id="520" r:id="rId10"/>
    <p:sldId id="349" r:id="rId11"/>
    <p:sldId id="359" r:id="rId12"/>
    <p:sldId id="358" r:id="rId13"/>
    <p:sldId id="357" r:id="rId14"/>
    <p:sldId id="356" r:id="rId15"/>
    <p:sldId id="355" r:id="rId16"/>
    <p:sldId id="354" r:id="rId17"/>
    <p:sldId id="353" r:id="rId18"/>
    <p:sldId id="352" r:id="rId19"/>
    <p:sldId id="351" r:id="rId20"/>
    <p:sldId id="348" r:id="rId21"/>
    <p:sldId id="521" r:id="rId22"/>
    <p:sldId id="338" r:id="rId23"/>
    <p:sldId id="360" r:id="rId24"/>
    <p:sldId id="499" r:id="rId25"/>
    <p:sldId id="522" r:id="rId26"/>
    <p:sldId id="339" r:id="rId27"/>
    <p:sldId id="370" r:id="rId28"/>
    <p:sldId id="456" r:id="rId29"/>
    <p:sldId id="365" r:id="rId30"/>
    <p:sldId id="457" r:id="rId31"/>
    <p:sldId id="364" r:id="rId32"/>
    <p:sldId id="458" r:id="rId33"/>
    <p:sldId id="366" r:id="rId34"/>
    <p:sldId id="459" r:id="rId35"/>
    <p:sldId id="369" r:id="rId36"/>
    <p:sldId id="460" r:id="rId37"/>
    <p:sldId id="523" r:id="rId38"/>
    <p:sldId id="340" r:id="rId39"/>
    <p:sldId id="408" r:id="rId40"/>
    <p:sldId id="410" r:id="rId41"/>
    <p:sldId id="411" r:id="rId42"/>
    <p:sldId id="407" r:id="rId43"/>
    <p:sldId id="409"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524" r:id="rId57"/>
    <p:sldId id="478" r:id="rId58"/>
    <p:sldId id="341" r:id="rId59"/>
    <p:sldId id="496" r:id="rId60"/>
    <p:sldId id="497" r:id="rId61"/>
    <p:sldId id="500" r:id="rId62"/>
    <p:sldId id="501" r:id="rId63"/>
    <p:sldId id="502" r:id="rId64"/>
    <p:sldId id="503" r:id="rId65"/>
    <p:sldId id="525" r:id="rId66"/>
    <p:sldId id="342" r:id="rId67"/>
    <p:sldId id="528" r:id="rId68"/>
    <p:sldId id="376" r:id="rId69"/>
    <p:sldId id="487" r:id="rId70"/>
    <p:sldId id="455" r:id="rId71"/>
    <p:sldId id="378" r:id="rId72"/>
    <p:sldId id="379" r:id="rId73"/>
    <p:sldId id="380" r:id="rId74"/>
    <p:sldId id="382" r:id="rId75"/>
    <p:sldId id="381" r:id="rId76"/>
    <p:sldId id="526" r:id="rId77"/>
    <p:sldId id="343" r:id="rId78"/>
    <p:sldId id="345" r:id="rId79"/>
    <p:sldId id="518" r:id="rId80"/>
    <p:sldId id="527" r:id="rId81"/>
    <p:sldId id="344" r:id="rId82"/>
    <p:sldId id="385" r:id="rId83"/>
    <p:sldId id="505" r:id="rId84"/>
    <p:sldId id="400" r:id="rId85"/>
    <p:sldId id="507" r:id="rId86"/>
    <p:sldId id="390" r:id="rId87"/>
    <p:sldId id="509" r:id="rId88"/>
    <p:sldId id="481" r:id="rId89"/>
    <p:sldId id="511" r:id="rId90"/>
    <p:sldId id="490" r:id="rId91"/>
    <p:sldId id="513" r:id="rId92"/>
    <p:sldId id="394" r:id="rId93"/>
    <p:sldId id="515" r:id="rId94"/>
    <p:sldId id="483" r:id="rId95"/>
    <p:sldId id="517" r:id="rId96"/>
    <p:sldId id="49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slide" Target="slides/slide9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22/04/2015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6602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22/04/2015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5825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22/04/2015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19771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760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72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265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54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1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571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332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124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22/04/2015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5769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7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1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168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944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695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510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9207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096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835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3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t>22/04/2015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11294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6995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99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906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9048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60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9367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491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256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056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12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t>22/04/2015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339777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63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91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204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9121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937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3298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784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702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84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02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t>22/04/2015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711098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446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794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35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105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6480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16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942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386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1386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t>22/04/2015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532880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458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390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101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6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t>22/04/2015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8971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22/04/2015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27465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22/04/2015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9812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t>22/04/2015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t>‹#›</a:t>
            </a:fld>
            <a:endParaRPr lang="en-GB"/>
          </a:p>
        </p:txBody>
      </p:sp>
    </p:spTree>
    <p:extLst>
      <p:ext uri="{BB962C8B-B14F-4D97-AF65-F5344CB8AC3E}">
        <p14:creationId xmlns:p14="http://schemas.microsoft.com/office/powerpoint/2010/main" val="67258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573604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848717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71942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8701300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0.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0.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92.xml.rels><?xml version="1.0" encoding="UTF-8" standalone="yes"?>
<Relationships xmlns="http://schemas.openxmlformats.org/package/2006/relationships"><Relationship Id="rId2" Type="http://schemas.openxmlformats.org/officeDocument/2006/relationships/hyperlink" Target="http://www.greyhoundderby.com/" TargetMode="Externa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rmAutofit/>
          </a:bodyPr>
          <a:lstStyle/>
          <a:p>
            <a:r>
              <a:rPr lang="en-GB" sz="3200" dirty="0" smtClean="0"/>
              <a:t>Welcome to </a:t>
            </a:r>
            <a:r>
              <a:rPr lang="en-GB" sz="3200" dirty="0" err="1" smtClean="0"/>
              <a:t>Greyhoundderby</a:t>
            </a:r>
            <a:r>
              <a:rPr lang="en-GB" sz="3200" dirty="0" smtClean="0"/>
              <a:t> Quiz 11</a:t>
            </a:r>
            <a:endParaRPr lang="en-GB" sz="3200" dirty="0"/>
          </a:p>
        </p:txBody>
      </p:sp>
      <p:pic>
        <p:nvPicPr>
          <p:cNvPr id="3" name="Picture 2" descr="C:\Users\john\Desktop\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36912"/>
            <a:ext cx="7032636" cy="139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8696561"/>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10</a:t>
                      </a:r>
                      <a:endParaRPr lang="en-GB" dirty="0"/>
                    </a:p>
                  </a:txBody>
                  <a:tcPr/>
                </a:tc>
              </a:tr>
            </a:tbl>
          </a:graphicData>
        </a:graphic>
      </p:graphicFrame>
      <p:pic>
        <p:nvPicPr>
          <p:cNvPr id="3" name="Picture 2" descr="C:\Users\john\Desktop\colin jack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3182991" cy="2455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ohn\Desktop\denis 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596" y="1988840"/>
            <a:ext cx="2292757" cy="245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6819131"/>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11</a:t>
                      </a:r>
                      <a:endParaRPr lang="en-GB" dirty="0"/>
                    </a:p>
                  </a:txBody>
                  <a:tcPr/>
                </a:tc>
                <a:tc>
                  <a:txBody>
                    <a:bodyPr/>
                    <a:lstStyle/>
                    <a:p>
                      <a:pPr algn="ctr"/>
                      <a:r>
                        <a:rPr lang="en-GB" dirty="0" smtClean="0"/>
                        <a:t>12</a:t>
                      </a:r>
                      <a:endParaRPr lang="en-GB" dirty="0"/>
                    </a:p>
                  </a:txBody>
                  <a:tcPr/>
                </a:tc>
              </a:tr>
            </a:tbl>
          </a:graphicData>
        </a:graphic>
      </p:graphicFrame>
      <p:pic>
        <p:nvPicPr>
          <p:cNvPr id="3" name="Picture 2" descr="C:\Users\john\Desktop\rhona mar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21812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ohn\Desktop\colin montgome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72710"/>
            <a:ext cx="310614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6240317"/>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13</a:t>
                      </a:r>
                      <a:endParaRPr lang="en-GB" dirty="0"/>
                    </a:p>
                  </a:txBody>
                  <a:tcPr/>
                </a:tc>
                <a:tc>
                  <a:txBody>
                    <a:bodyPr/>
                    <a:lstStyle/>
                    <a:p>
                      <a:pPr algn="ctr"/>
                      <a:r>
                        <a:rPr lang="en-GB" dirty="0" smtClean="0"/>
                        <a:t>14</a:t>
                      </a:r>
                      <a:endParaRPr lang="en-GB" dirty="0"/>
                    </a:p>
                  </a:txBody>
                  <a:tcPr/>
                </a:tc>
              </a:tr>
            </a:tbl>
          </a:graphicData>
        </a:graphic>
      </p:graphicFrame>
      <p:pic>
        <p:nvPicPr>
          <p:cNvPr id="7170" name="Picture 2" descr="C:\Users\john\Desktop\andy murr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80" y="2055952"/>
            <a:ext cx="2808312" cy="284319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ohn\Desktop\vincent obri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243" y="2055952"/>
            <a:ext cx="2386117" cy="284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7954144"/>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15</a:t>
                      </a:r>
                      <a:endParaRPr lang="en-GB" dirty="0"/>
                    </a:p>
                  </a:txBody>
                  <a:tcPr/>
                </a:tc>
                <a:tc>
                  <a:txBody>
                    <a:bodyPr/>
                    <a:lstStyle/>
                    <a:p>
                      <a:pPr algn="ctr"/>
                      <a:r>
                        <a:rPr lang="en-GB" dirty="0" smtClean="0"/>
                        <a:t>16</a:t>
                      </a:r>
                      <a:endParaRPr lang="en-GB" dirty="0"/>
                    </a:p>
                  </a:txBody>
                  <a:tcPr/>
                </a:tc>
              </a:tr>
            </a:tbl>
          </a:graphicData>
        </a:graphic>
      </p:graphicFrame>
      <p:pic>
        <p:nvPicPr>
          <p:cNvPr id="8194" name="Picture 2" descr="C:\Users\john\Desktop\brian odrisco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64008"/>
            <a:ext cx="2801810" cy="227570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ohn\Desktop\aa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036" y="2164008"/>
            <a:ext cx="2420316" cy="227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4301670"/>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17</a:t>
                      </a:r>
                      <a:endParaRPr lang="en-GB" dirty="0"/>
                    </a:p>
                  </a:txBody>
                  <a:tcPr/>
                </a:tc>
                <a:tc>
                  <a:txBody>
                    <a:bodyPr/>
                    <a:lstStyle/>
                    <a:p>
                      <a:pPr algn="ctr"/>
                      <a:r>
                        <a:rPr lang="en-GB" dirty="0" smtClean="0"/>
                        <a:t>18</a:t>
                      </a:r>
                      <a:endParaRPr lang="en-GB" dirty="0"/>
                    </a:p>
                  </a:txBody>
                  <a:tcPr/>
                </a:tc>
              </a:tr>
            </a:tbl>
          </a:graphicData>
        </a:graphic>
      </p:graphicFrame>
      <p:pic>
        <p:nvPicPr>
          <p:cNvPr id="1026" name="Picture 2" descr="C:\Users\john\Desktop\b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42447"/>
            <a:ext cx="2448272" cy="26328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Desktop\jack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042447"/>
            <a:ext cx="2192381" cy="263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0157390"/>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19</a:t>
                      </a:r>
                      <a:endParaRPr lang="en-GB" dirty="0"/>
                    </a:p>
                  </a:txBody>
                  <a:tcPr/>
                </a:tc>
                <a:tc>
                  <a:txBody>
                    <a:bodyPr/>
                    <a:lstStyle/>
                    <a:p>
                      <a:pPr algn="ctr"/>
                      <a:r>
                        <a:rPr lang="en-GB" dirty="0" smtClean="0"/>
                        <a:t>20</a:t>
                      </a:r>
                      <a:endParaRPr lang="en-GB" dirty="0"/>
                    </a:p>
                  </a:txBody>
                  <a:tcPr/>
                </a:tc>
              </a:tr>
            </a:tbl>
          </a:graphicData>
        </a:graphic>
      </p:graphicFrame>
      <p:pic>
        <p:nvPicPr>
          <p:cNvPr id="2050" name="Picture 2" descr="C:\Users\john\Desktop\j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46871"/>
            <a:ext cx="274320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Desktop\wilk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3" y="2046871"/>
            <a:ext cx="2200499"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10 pts per competitor + 10 pts per country</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2786300"/>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658416"/>
                <a:gridCol w="2232248"/>
                <a:gridCol w="1224136"/>
                <a:gridCol w="576064"/>
                <a:gridCol w="2160240"/>
                <a:gridCol w="1378496"/>
              </a:tblGrid>
              <a:tr h="370840">
                <a:tc>
                  <a:txBody>
                    <a:bodyPr/>
                    <a:lstStyle/>
                    <a:p>
                      <a:pPr algn="ctr"/>
                      <a:r>
                        <a:rPr lang="en-GB" dirty="0" smtClean="0"/>
                        <a:t>1</a:t>
                      </a:r>
                      <a:endParaRPr lang="en-GB" dirty="0"/>
                    </a:p>
                  </a:txBody>
                  <a:tcPr/>
                </a:tc>
                <a:tc>
                  <a:txBody>
                    <a:bodyPr/>
                    <a:lstStyle/>
                    <a:p>
                      <a:pPr algn="ctr"/>
                      <a:r>
                        <a:rPr lang="en-GB" dirty="0" smtClean="0"/>
                        <a:t>George</a:t>
                      </a:r>
                      <a:r>
                        <a:rPr lang="en-GB" baseline="0" dirty="0" smtClean="0"/>
                        <a:t> Best</a:t>
                      </a:r>
                      <a:endParaRPr lang="en-GB" dirty="0"/>
                    </a:p>
                  </a:txBody>
                  <a:tcPr/>
                </a:tc>
                <a:tc>
                  <a:txBody>
                    <a:bodyPr/>
                    <a:lstStyle/>
                    <a:p>
                      <a:pPr algn="ctr"/>
                      <a:r>
                        <a:rPr lang="en-GB" dirty="0" smtClean="0"/>
                        <a:t>Ireland</a:t>
                      </a:r>
                      <a:endParaRPr lang="en-GB" dirty="0"/>
                    </a:p>
                  </a:txBody>
                  <a:tcPr/>
                </a:tc>
                <a:tc>
                  <a:txBody>
                    <a:bodyPr/>
                    <a:lstStyle/>
                    <a:p>
                      <a:pPr algn="ctr"/>
                      <a:r>
                        <a:rPr lang="en-GB" dirty="0" smtClean="0"/>
                        <a:t>11</a:t>
                      </a:r>
                      <a:endParaRPr lang="en-GB" dirty="0"/>
                    </a:p>
                  </a:txBody>
                  <a:tcPr/>
                </a:tc>
                <a:tc>
                  <a:txBody>
                    <a:bodyPr/>
                    <a:lstStyle/>
                    <a:p>
                      <a:pPr algn="ctr"/>
                      <a:r>
                        <a:rPr lang="en-GB" dirty="0" err="1" smtClean="0"/>
                        <a:t>Rhona</a:t>
                      </a:r>
                      <a:r>
                        <a:rPr lang="en-GB" baseline="0" dirty="0" smtClean="0"/>
                        <a:t> Martin</a:t>
                      </a:r>
                      <a:endParaRPr lang="en-GB" dirty="0"/>
                    </a:p>
                  </a:txBody>
                  <a:tcPr/>
                </a:tc>
                <a:tc>
                  <a:txBody>
                    <a:bodyPr/>
                    <a:lstStyle/>
                    <a:p>
                      <a:pPr algn="ctr"/>
                      <a:r>
                        <a:rPr lang="en-GB" dirty="0" smtClean="0"/>
                        <a:t>Scotland</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Lynn</a:t>
                      </a:r>
                      <a:r>
                        <a:rPr lang="en-GB" baseline="0" dirty="0" smtClean="0"/>
                        <a:t> Davies</a:t>
                      </a:r>
                      <a:endParaRPr lang="en-GB" dirty="0"/>
                    </a:p>
                  </a:txBody>
                  <a:tcPr/>
                </a:tc>
                <a:tc>
                  <a:txBody>
                    <a:bodyPr/>
                    <a:lstStyle/>
                    <a:p>
                      <a:pPr algn="ctr"/>
                      <a:r>
                        <a:rPr lang="en-GB" dirty="0" smtClean="0"/>
                        <a:t>Wales</a:t>
                      </a:r>
                      <a:endParaRPr lang="en-GB" dirty="0"/>
                    </a:p>
                  </a:txBody>
                  <a:tcPr/>
                </a:tc>
                <a:tc>
                  <a:txBody>
                    <a:bodyPr/>
                    <a:lstStyle/>
                    <a:p>
                      <a:pPr algn="ctr"/>
                      <a:r>
                        <a:rPr lang="en-GB" dirty="0" smtClean="0"/>
                        <a:t>12</a:t>
                      </a:r>
                      <a:endParaRPr lang="en-GB" dirty="0"/>
                    </a:p>
                  </a:txBody>
                  <a:tcPr/>
                </a:tc>
                <a:tc>
                  <a:txBody>
                    <a:bodyPr/>
                    <a:lstStyle/>
                    <a:p>
                      <a:pPr algn="ctr"/>
                      <a:r>
                        <a:rPr lang="en-GB" dirty="0" smtClean="0"/>
                        <a:t>Colin</a:t>
                      </a:r>
                      <a:r>
                        <a:rPr lang="en-GB" baseline="0" dirty="0" smtClean="0"/>
                        <a:t> Montgomerie</a:t>
                      </a:r>
                      <a:endParaRPr lang="en-GB" dirty="0"/>
                    </a:p>
                  </a:txBody>
                  <a:tcPr/>
                </a:tc>
                <a:tc>
                  <a:txBody>
                    <a:bodyPr/>
                    <a:lstStyle/>
                    <a:p>
                      <a:pPr algn="ctr"/>
                      <a:r>
                        <a:rPr lang="en-GB" dirty="0" smtClean="0"/>
                        <a:t>Scotland</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Ken</a:t>
                      </a:r>
                      <a:r>
                        <a:rPr lang="en-GB" baseline="0" dirty="0" smtClean="0"/>
                        <a:t> Doherty</a:t>
                      </a:r>
                      <a:endParaRPr lang="en-GB" dirty="0"/>
                    </a:p>
                  </a:txBody>
                  <a:tcPr/>
                </a:tc>
                <a:tc>
                  <a:txBody>
                    <a:bodyPr/>
                    <a:lstStyle/>
                    <a:p>
                      <a:pPr algn="ctr"/>
                      <a:r>
                        <a:rPr lang="en-GB" dirty="0" smtClean="0"/>
                        <a:t>Ireland</a:t>
                      </a:r>
                      <a:endParaRPr lang="en-GB" dirty="0"/>
                    </a:p>
                  </a:txBody>
                  <a:tcPr/>
                </a:tc>
                <a:tc>
                  <a:txBody>
                    <a:bodyPr/>
                    <a:lstStyle/>
                    <a:p>
                      <a:pPr algn="ctr"/>
                      <a:r>
                        <a:rPr lang="en-GB" dirty="0" smtClean="0"/>
                        <a:t>13</a:t>
                      </a:r>
                      <a:endParaRPr lang="en-GB" dirty="0"/>
                    </a:p>
                  </a:txBody>
                  <a:tcPr/>
                </a:tc>
                <a:tc>
                  <a:txBody>
                    <a:bodyPr/>
                    <a:lstStyle/>
                    <a:p>
                      <a:pPr algn="ctr"/>
                      <a:r>
                        <a:rPr lang="en-GB" dirty="0" smtClean="0"/>
                        <a:t>Andy</a:t>
                      </a:r>
                      <a:r>
                        <a:rPr lang="en-GB" baseline="0" dirty="0" smtClean="0"/>
                        <a:t> Murray</a:t>
                      </a:r>
                      <a:endParaRPr lang="en-GB" dirty="0"/>
                    </a:p>
                  </a:txBody>
                  <a:tcPr/>
                </a:tc>
                <a:tc>
                  <a:txBody>
                    <a:bodyPr/>
                    <a:lstStyle/>
                    <a:p>
                      <a:pPr algn="ctr"/>
                      <a:r>
                        <a:rPr lang="en-GB" dirty="0" smtClean="0"/>
                        <a:t>Scotland</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Ryan</a:t>
                      </a:r>
                      <a:r>
                        <a:rPr lang="en-GB" baseline="0" dirty="0" smtClean="0"/>
                        <a:t> </a:t>
                      </a:r>
                      <a:r>
                        <a:rPr lang="en-GB" baseline="0" dirty="0" err="1" smtClean="0"/>
                        <a:t>Giggs</a:t>
                      </a:r>
                      <a:endParaRPr lang="en-GB" dirty="0"/>
                    </a:p>
                  </a:txBody>
                  <a:tcPr/>
                </a:tc>
                <a:tc>
                  <a:txBody>
                    <a:bodyPr/>
                    <a:lstStyle/>
                    <a:p>
                      <a:pPr algn="ctr"/>
                      <a:r>
                        <a:rPr lang="en-GB" dirty="0" smtClean="0"/>
                        <a:t>Wales</a:t>
                      </a:r>
                      <a:endParaRPr lang="en-GB" dirty="0"/>
                    </a:p>
                  </a:txBody>
                  <a:tcPr/>
                </a:tc>
                <a:tc>
                  <a:txBody>
                    <a:bodyPr/>
                    <a:lstStyle/>
                    <a:p>
                      <a:pPr algn="ctr"/>
                      <a:r>
                        <a:rPr lang="en-GB" dirty="0" smtClean="0"/>
                        <a:t>14</a:t>
                      </a:r>
                      <a:endParaRPr lang="en-GB" dirty="0"/>
                    </a:p>
                  </a:txBody>
                  <a:tcPr/>
                </a:tc>
                <a:tc>
                  <a:txBody>
                    <a:bodyPr/>
                    <a:lstStyle/>
                    <a:p>
                      <a:pPr algn="ctr"/>
                      <a:r>
                        <a:rPr lang="en-GB" dirty="0" smtClean="0"/>
                        <a:t>Vincent</a:t>
                      </a:r>
                      <a:r>
                        <a:rPr lang="en-GB" baseline="0" dirty="0" smtClean="0"/>
                        <a:t> O’Brien</a:t>
                      </a:r>
                      <a:endParaRPr lang="en-GB" dirty="0"/>
                    </a:p>
                  </a:txBody>
                  <a:tcPr/>
                </a:tc>
                <a:tc>
                  <a:txBody>
                    <a:bodyPr/>
                    <a:lstStyle/>
                    <a:p>
                      <a:pPr algn="ctr"/>
                      <a:r>
                        <a:rPr lang="en-GB" dirty="0" smtClean="0"/>
                        <a:t>Ireland</a:t>
                      </a:r>
                      <a:endParaRPr lang="en-GB" dirty="0"/>
                    </a:p>
                  </a:txBody>
                  <a:tcPr/>
                </a:tc>
              </a:tr>
              <a:tr h="370840">
                <a:tc>
                  <a:txBody>
                    <a:bodyPr/>
                    <a:lstStyle/>
                    <a:p>
                      <a:pPr algn="ctr"/>
                      <a:r>
                        <a:rPr lang="en-GB" dirty="0" smtClean="0"/>
                        <a:t>5</a:t>
                      </a:r>
                      <a:endParaRPr lang="en-GB" dirty="0"/>
                    </a:p>
                  </a:txBody>
                  <a:tcPr/>
                </a:tc>
                <a:tc>
                  <a:txBody>
                    <a:bodyPr/>
                    <a:lstStyle/>
                    <a:p>
                      <a:pPr algn="ctr"/>
                      <a:r>
                        <a:rPr lang="en-GB" dirty="0" err="1" smtClean="0"/>
                        <a:t>Tanni</a:t>
                      </a:r>
                      <a:r>
                        <a:rPr lang="en-GB" baseline="0" dirty="0" smtClean="0"/>
                        <a:t> Grey-Thompson</a:t>
                      </a:r>
                      <a:endParaRPr lang="en-GB" dirty="0"/>
                    </a:p>
                  </a:txBody>
                  <a:tcPr/>
                </a:tc>
                <a:tc>
                  <a:txBody>
                    <a:bodyPr/>
                    <a:lstStyle/>
                    <a:p>
                      <a:pPr algn="ctr"/>
                      <a:r>
                        <a:rPr lang="en-GB" dirty="0" smtClean="0"/>
                        <a:t>Wales</a:t>
                      </a:r>
                      <a:endParaRPr lang="en-GB" dirty="0"/>
                    </a:p>
                  </a:txBody>
                  <a:tcPr/>
                </a:tc>
                <a:tc>
                  <a:txBody>
                    <a:bodyPr/>
                    <a:lstStyle/>
                    <a:p>
                      <a:pPr algn="ctr"/>
                      <a:r>
                        <a:rPr lang="en-GB" dirty="0" smtClean="0"/>
                        <a:t>15</a:t>
                      </a:r>
                      <a:endParaRPr lang="en-GB" dirty="0"/>
                    </a:p>
                  </a:txBody>
                  <a:tcPr/>
                </a:tc>
                <a:tc>
                  <a:txBody>
                    <a:bodyPr/>
                    <a:lstStyle/>
                    <a:p>
                      <a:pPr algn="ctr"/>
                      <a:r>
                        <a:rPr lang="en-GB" dirty="0" smtClean="0"/>
                        <a:t>Brian</a:t>
                      </a:r>
                      <a:r>
                        <a:rPr lang="en-GB" baseline="0" dirty="0" smtClean="0"/>
                        <a:t> O’Driscoll</a:t>
                      </a:r>
                      <a:endParaRPr lang="en-GB" dirty="0"/>
                    </a:p>
                  </a:txBody>
                  <a:tcPr/>
                </a:tc>
                <a:tc>
                  <a:txBody>
                    <a:bodyPr/>
                    <a:lstStyle/>
                    <a:p>
                      <a:pPr algn="ctr"/>
                      <a:r>
                        <a:rPr lang="en-GB" dirty="0" smtClean="0"/>
                        <a:t>Ireland</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Terry</a:t>
                      </a:r>
                      <a:r>
                        <a:rPr lang="en-GB" baseline="0" dirty="0" smtClean="0"/>
                        <a:t> Griffiths</a:t>
                      </a:r>
                      <a:endParaRPr lang="en-GB" dirty="0"/>
                    </a:p>
                  </a:txBody>
                  <a:tcPr/>
                </a:tc>
                <a:tc>
                  <a:txBody>
                    <a:bodyPr/>
                    <a:lstStyle/>
                    <a:p>
                      <a:pPr algn="ctr"/>
                      <a:r>
                        <a:rPr lang="en-GB" dirty="0" smtClean="0"/>
                        <a:t>Wales</a:t>
                      </a:r>
                      <a:endParaRPr lang="en-GB" dirty="0"/>
                    </a:p>
                  </a:txBody>
                  <a:tcPr/>
                </a:tc>
                <a:tc>
                  <a:txBody>
                    <a:bodyPr/>
                    <a:lstStyle/>
                    <a:p>
                      <a:pPr algn="ctr"/>
                      <a:r>
                        <a:rPr lang="en-GB" dirty="0" smtClean="0"/>
                        <a:t>16</a:t>
                      </a:r>
                      <a:endParaRPr lang="en-GB" dirty="0"/>
                    </a:p>
                  </a:txBody>
                  <a:tcPr/>
                </a:tc>
                <a:tc>
                  <a:txBody>
                    <a:bodyPr/>
                    <a:lstStyle/>
                    <a:p>
                      <a:pPr algn="ctr"/>
                      <a:r>
                        <a:rPr lang="en-GB" dirty="0" smtClean="0"/>
                        <a:t>Aaron</a:t>
                      </a:r>
                      <a:r>
                        <a:rPr lang="en-GB" baseline="0" dirty="0" smtClean="0"/>
                        <a:t> Ramsey</a:t>
                      </a:r>
                      <a:endParaRPr lang="en-GB" dirty="0"/>
                    </a:p>
                  </a:txBody>
                  <a:tcPr/>
                </a:tc>
                <a:tc>
                  <a:txBody>
                    <a:bodyPr/>
                    <a:lstStyle/>
                    <a:p>
                      <a:pPr algn="ctr"/>
                      <a:r>
                        <a:rPr lang="en-GB" dirty="0" smtClean="0"/>
                        <a:t>Wales</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Padraig</a:t>
                      </a:r>
                      <a:r>
                        <a:rPr lang="en-GB" baseline="0" dirty="0" smtClean="0"/>
                        <a:t> Harrington</a:t>
                      </a:r>
                      <a:endParaRPr lang="en-GB" dirty="0"/>
                    </a:p>
                  </a:txBody>
                  <a:tcPr/>
                </a:tc>
                <a:tc>
                  <a:txBody>
                    <a:bodyPr/>
                    <a:lstStyle/>
                    <a:p>
                      <a:pPr algn="ctr"/>
                      <a:r>
                        <a:rPr lang="en-GB" dirty="0" smtClean="0"/>
                        <a:t>Ireland</a:t>
                      </a:r>
                      <a:endParaRPr lang="en-GB" dirty="0"/>
                    </a:p>
                  </a:txBody>
                  <a:tcPr/>
                </a:tc>
                <a:tc>
                  <a:txBody>
                    <a:bodyPr/>
                    <a:lstStyle/>
                    <a:p>
                      <a:pPr algn="ctr"/>
                      <a:r>
                        <a:rPr lang="en-GB" dirty="0" smtClean="0"/>
                        <a:t>17</a:t>
                      </a:r>
                      <a:endParaRPr lang="en-GB" dirty="0"/>
                    </a:p>
                  </a:txBody>
                  <a:tcPr/>
                </a:tc>
                <a:tc>
                  <a:txBody>
                    <a:bodyPr/>
                    <a:lstStyle/>
                    <a:p>
                      <a:pPr algn="ctr"/>
                      <a:r>
                        <a:rPr lang="en-GB" dirty="0" smtClean="0"/>
                        <a:t>Bill</a:t>
                      </a:r>
                      <a:r>
                        <a:rPr lang="en-GB" baseline="0" dirty="0" smtClean="0"/>
                        <a:t> </a:t>
                      </a:r>
                      <a:r>
                        <a:rPr lang="en-GB" baseline="0" dirty="0" err="1" smtClean="0"/>
                        <a:t>Shankley</a:t>
                      </a:r>
                      <a:endParaRPr lang="en-GB" dirty="0"/>
                    </a:p>
                  </a:txBody>
                  <a:tcPr/>
                </a:tc>
                <a:tc>
                  <a:txBody>
                    <a:bodyPr/>
                    <a:lstStyle/>
                    <a:p>
                      <a:pPr algn="ctr"/>
                      <a:r>
                        <a:rPr lang="en-GB" dirty="0" smtClean="0"/>
                        <a:t>Scotland</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Chris</a:t>
                      </a:r>
                      <a:r>
                        <a:rPr lang="en-GB" baseline="0" dirty="0" smtClean="0"/>
                        <a:t> Hoy</a:t>
                      </a:r>
                      <a:endParaRPr lang="en-GB" dirty="0"/>
                    </a:p>
                  </a:txBody>
                  <a:tcPr/>
                </a:tc>
                <a:tc>
                  <a:txBody>
                    <a:bodyPr/>
                    <a:lstStyle/>
                    <a:p>
                      <a:pPr algn="ctr"/>
                      <a:r>
                        <a:rPr lang="en-GB" dirty="0" smtClean="0"/>
                        <a:t>Scotland</a:t>
                      </a:r>
                      <a:endParaRPr lang="en-GB" dirty="0"/>
                    </a:p>
                  </a:txBody>
                  <a:tcPr/>
                </a:tc>
                <a:tc>
                  <a:txBody>
                    <a:bodyPr/>
                    <a:lstStyle/>
                    <a:p>
                      <a:pPr algn="ctr"/>
                      <a:r>
                        <a:rPr lang="en-GB" dirty="0" smtClean="0"/>
                        <a:t>18</a:t>
                      </a:r>
                      <a:endParaRPr lang="en-GB" dirty="0"/>
                    </a:p>
                  </a:txBody>
                  <a:tcPr/>
                </a:tc>
                <a:tc>
                  <a:txBody>
                    <a:bodyPr/>
                    <a:lstStyle/>
                    <a:p>
                      <a:pPr algn="ctr"/>
                      <a:r>
                        <a:rPr lang="en-GB" dirty="0" smtClean="0"/>
                        <a:t>Jackie</a:t>
                      </a:r>
                      <a:r>
                        <a:rPr lang="en-GB" baseline="0" dirty="0" smtClean="0"/>
                        <a:t> Stewart</a:t>
                      </a:r>
                      <a:endParaRPr lang="en-GB" dirty="0"/>
                    </a:p>
                  </a:txBody>
                  <a:tcPr/>
                </a:tc>
                <a:tc>
                  <a:txBody>
                    <a:bodyPr/>
                    <a:lstStyle/>
                    <a:p>
                      <a:pPr algn="ctr"/>
                      <a:r>
                        <a:rPr lang="en-GB" dirty="0" smtClean="0"/>
                        <a:t>Scotland</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Colin</a:t>
                      </a:r>
                      <a:r>
                        <a:rPr lang="en-GB" baseline="0" dirty="0" smtClean="0"/>
                        <a:t> Jackson</a:t>
                      </a:r>
                      <a:endParaRPr lang="en-GB" dirty="0"/>
                    </a:p>
                  </a:txBody>
                  <a:tcPr/>
                </a:tc>
                <a:tc>
                  <a:txBody>
                    <a:bodyPr/>
                    <a:lstStyle/>
                    <a:p>
                      <a:pPr algn="ctr"/>
                      <a:r>
                        <a:rPr lang="en-GB" dirty="0" smtClean="0"/>
                        <a:t>Wales</a:t>
                      </a:r>
                      <a:endParaRPr lang="en-GB" dirty="0"/>
                    </a:p>
                  </a:txBody>
                  <a:tcPr/>
                </a:tc>
                <a:tc>
                  <a:txBody>
                    <a:bodyPr/>
                    <a:lstStyle/>
                    <a:p>
                      <a:pPr algn="ctr"/>
                      <a:r>
                        <a:rPr lang="en-GB" dirty="0" smtClean="0"/>
                        <a:t>19</a:t>
                      </a:r>
                      <a:endParaRPr lang="en-GB" dirty="0"/>
                    </a:p>
                  </a:txBody>
                  <a:tcPr/>
                </a:tc>
                <a:tc>
                  <a:txBody>
                    <a:bodyPr/>
                    <a:lstStyle/>
                    <a:p>
                      <a:pPr algn="ctr"/>
                      <a:r>
                        <a:rPr lang="en-GB" dirty="0" smtClean="0"/>
                        <a:t>J</a:t>
                      </a:r>
                      <a:r>
                        <a:rPr lang="en-GB" baseline="0" dirty="0" smtClean="0"/>
                        <a:t> P R Williams</a:t>
                      </a:r>
                      <a:endParaRPr lang="en-GB" dirty="0"/>
                    </a:p>
                  </a:txBody>
                  <a:tcPr/>
                </a:tc>
                <a:tc>
                  <a:txBody>
                    <a:bodyPr/>
                    <a:lstStyle/>
                    <a:p>
                      <a:pPr algn="ctr"/>
                      <a:r>
                        <a:rPr lang="en-GB" dirty="0" smtClean="0"/>
                        <a:t>Wales</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Denis</a:t>
                      </a:r>
                      <a:r>
                        <a:rPr lang="en-GB" baseline="0" dirty="0" smtClean="0"/>
                        <a:t> Law</a:t>
                      </a:r>
                      <a:endParaRPr lang="en-GB" dirty="0"/>
                    </a:p>
                  </a:txBody>
                  <a:tcPr/>
                </a:tc>
                <a:tc>
                  <a:txBody>
                    <a:bodyPr/>
                    <a:lstStyle/>
                    <a:p>
                      <a:pPr algn="ctr"/>
                      <a:r>
                        <a:rPr lang="en-GB" dirty="0" smtClean="0"/>
                        <a:t>Scotland</a:t>
                      </a:r>
                      <a:endParaRPr lang="en-GB" dirty="0"/>
                    </a:p>
                  </a:txBody>
                  <a:tcPr/>
                </a:tc>
                <a:tc>
                  <a:txBody>
                    <a:bodyPr/>
                    <a:lstStyle/>
                    <a:p>
                      <a:pPr algn="ctr"/>
                      <a:r>
                        <a:rPr lang="en-GB" dirty="0" smtClean="0"/>
                        <a:t>20</a:t>
                      </a:r>
                      <a:endParaRPr lang="en-GB" dirty="0"/>
                    </a:p>
                  </a:txBody>
                  <a:tcPr/>
                </a:tc>
                <a:tc>
                  <a:txBody>
                    <a:bodyPr/>
                    <a:lstStyle/>
                    <a:p>
                      <a:pPr algn="ctr"/>
                      <a:r>
                        <a:rPr lang="en-GB" dirty="0" smtClean="0"/>
                        <a:t>David</a:t>
                      </a:r>
                      <a:r>
                        <a:rPr lang="en-GB" baseline="0" dirty="0" smtClean="0"/>
                        <a:t> </a:t>
                      </a:r>
                      <a:r>
                        <a:rPr lang="en-GB" baseline="0" dirty="0" err="1" smtClean="0"/>
                        <a:t>Wilkie</a:t>
                      </a:r>
                      <a:endParaRPr lang="en-GB" dirty="0"/>
                    </a:p>
                  </a:txBody>
                  <a:tcPr/>
                </a:tc>
                <a:tc>
                  <a:txBody>
                    <a:bodyPr/>
                    <a:lstStyle/>
                    <a:p>
                      <a:pPr algn="ctr"/>
                      <a:r>
                        <a:rPr lang="en-GB" dirty="0" smtClean="0"/>
                        <a:t>Scotland</a:t>
                      </a:r>
                      <a:endParaRPr lang="en-GB" dirty="0"/>
                    </a:p>
                  </a:txBody>
                  <a:tcPr/>
                </a:tc>
              </a:tr>
            </a:tbl>
          </a:graphicData>
        </a:graphic>
      </p:graphicFrame>
    </p:spTree>
    <p:extLst>
      <p:ext uri="{BB962C8B-B14F-4D97-AF65-F5344CB8AC3E}">
        <p14:creationId xmlns:p14="http://schemas.microsoft.com/office/powerpoint/2010/main" val="1150975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Did you meet, or even surpass, the target of 300 points?</a:t>
            </a:r>
          </a:p>
          <a:p>
            <a:pPr marL="0" indent="0" algn="ctr">
              <a:buNone/>
            </a:pPr>
            <a:r>
              <a:rPr lang="en-GB" dirty="0" smtClean="0"/>
              <a:t>Your target in the next round is also 300 points, meaning you should aim for 600 points by the end of round 2.</a:t>
            </a:r>
            <a:endParaRPr lang="en-GB" dirty="0"/>
          </a:p>
        </p:txBody>
      </p:sp>
    </p:spTree>
    <p:extLst>
      <p:ext uri="{BB962C8B-B14F-4D97-AF65-F5344CB8AC3E}">
        <p14:creationId xmlns:p14="http://schemas.microsoft.com/office/powerpoint/2010/main" val="420617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University Challenge</a:t>
            </a:r>
            <a:br>
              <a:rPr lang="en-GB" dirty="0" smtClean="0"/>
            </a:br>
            <a:r>
              <a:rPr lang="en-GB" dirty="0" smtClean="0"/>
              <a:t>1962-1987 &amp; 1994- present</a:t>
            </a:r>
            <a:endParaRPr lang="en-GB" dirty="0"/>
          </a:p>
        </p:txBody>
      </p:sp>
      <p:sp>
        <p:nvSpPr>
          <p:cNvPr id="5" name="Content Placeholder 4"/>
          <p:cNvSpPr>
            <a:spLocks noGrp="1"/>
          </p:cNvSpPr>
          <p:nvPr>
            <p:ph idx="1"/>
          </p:nvPr>
        </p:nvSpPr>
        <p:spPr/>
        <p:txBody>
          <a:bodyPr/>
          <a:lstStyle/>
          <a:p>
            <a:pPr marL="0" indent="0">
              <a:buNone/>
            </a:pPr>
            <a:endParaRPr lang="en-GB" dirty="0"/>
          </a:p>
        </p:txBody>
      </p:sp>
      <p:pic>
        <p:nvPicPr>
          <p:cNvPr id="4" name="Picture 2" descr="C:\Users\john\Desktop\u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00808"/>
            <a:ext cx="3732634" cy="44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23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Autofit/>
          </a:bodyPr>
          <a:lstStyle/>
          <a:p>
            <a:r>
              <a:rPr lang="en-GB" sz="2400" dirty="0" smtClean="0"/>
              <a:t>University Challenge</a:t>
            </a:r>
            <a:br>
              <a:rPr lang="en-GB" sz="2400" dirty="0" smtClean="0"/>
            </a:br>
            <a:r>
              <a:rPr lang="en-GB" sz="2400" dirty="0" smtClean="0"/>
              <a:t>Which of these islands are larger in area than the Isle of Man  (221 </a:t>
            </a:r>
            <a:r>
              <a:rPr lang="en-GB" sz="2400" dirty="0" err="1" smtClean="0"/>
              <a:t>Sq</a:t>
            </a:r>
            <a:r>
              <a:rPr lang="en-GB" sz="2400" dirty="0" smtClean="0"/>
              <a:t> Miles)?</a:t>
            </a:r>
            <a:br>
              <a:rPr lang="en-GB" sz="2400" dirty="0" smtClean="0"/>
            </a:br>
            <a:r>
              <a:rPr lang="en-GB" sz="2400" dirty="0" smtClean="0"/>
              <a:t>30 </a:t>
            </a:r>
            <a:r>
              <a:rPr lang="en-GB" sz="2400" dirty="0" err="1" smtClean="0"/>
              <a:t>pts</a:t>
            </a:r>
            <a:r>
              <a:rPr lang="en-GB" sz="2400" dirty="0" smtClean="0"/>
              <a:t> per correct answer; TOTAL SCORE OF ZERO on this round for even one incorrect answer.</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5927238"/>
              </p:ext>
            </p:extLst>
          </p:nvPr>
        </p:nvGraphicFramePr>
        <p:xfrm>
          <a:off x="457200" y="2205038"/>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GB" dirty="0" smtClean="0"/>
                        <a:t>Corfu</a:t>
                      </a:r>
                      <a:endParaRPr lang="en-GB" dirty="0"/>
                    </a:p>
                  </a:txBody>
                  <a:tcPr/>
                </a:tc>
                <a:tc>
                  <a:txBody>
                    <a:bodyPr/>
                    <a:lstStyle/>
                    <a:p>
                      <a:pPr algn="ctr"/>
                      <a:r>
                        <a:rPr lang="en-GB" dirty="0" smtClean="0"/>
                        <a:t>Lanzarote</a:t>
                      </a:r>
                      <a:endParaRPr lang="en-GB" dirty="0"/>
                    </a:p>
                  </a:txBody>
                  <a:tcPr/>
                </a:tc>
              </a:tr>
              <a:tr h="370840">
                <a:tc>
                  <a:txBody>
                    <a:bodyPr/>
                    <a:lstStyle/>
                    <a:p>
                      <a:pPr algn="ctr"/>
                      <a:r>
                        <a:rPr lang="en-GB" dirty="0" smtClean="0"/>
                        <a:t>Corsica</a:t>
                      </a:r>
                      <a:endParaRPr lang="en-GB" dirty="0"/>
                    </a:p>
                  </a:txBody>
                  <a:tcPr/>
                </a:tc>
                <a:tc>
                  <a:txBody>
                    <a:bodyPr/>
                    <a:lstStyle/>
                    <a:p>
                      <a:pPr algn="ctr"/>
                      <a:r>
                        <a:rPr lang="en-GB" dirty="0" smtClean="0"/>
                        <a:t>Malta</a:t>
                      </a:r>
                      <a:endParaRPr lang="en-GB" dirty="0"/>
                    </a:p>
                  </a:txBody>
                  <a:tcPr/>
                </a:tc>
              </a:tr>
              <a:tr h="370840">
                <a:tc>
                  <a:txBody>
                    <a:bodyPr/>
                    <a:lstStyle/>
                    <a:p>
                      <a:pPr algn="ctr"/>
                      <a:r>
                        <a:rPr lang="en-GB" dirty="0" smtClean="0"/>
                        <a:t>Crete</a:t>
                      </a:r>
                      <a:endParaRPr lang="en-GB" dirty="0"/>
                    </a:p>
                  </a:txBody>
                  <a:tcPr/>
                </a:tc>
                <a:tc>
                  <a:txBody>
                    <a:bodyPr/>
                    <a:lstStyle/>
                    <a:p>
                      <a:pPr algn="ctr"/>
                      <a:r>
                        <a:rPr lang="en-GB" dirty="0" smtClean="0"/>
                        <a:t>Mauritius</a:t>
                      </a:r>
                      <a:endParaRPr lang="en-GB" dirty="0"/>
                    </a:p>
                  </a:txBody>
                  <a:tcPr/>
                </a:tc>
              </a:tr>
              <a:tr h="370840">
                <a:tc>
                  <a:txBody>
                    <a:bodyPr/>
                    <a:lstStyle/>
                    <a:p>
                      <a:pPr algn="ctr"/>
                      <a:r>
                        <a:rPr lang="en-GB" dirty="0" smtClean="0"/>
                        <a:t>Cyprus</a:t>
                      </a:r>
                      <a:endParaRPr lang="en-GB" dirty="0"/>
                    </a:p>
                  </a:txBody>
                  <a:tcPr/>
                </a:tc>
                <a:tc>
                  <a:txBody>
                    <a:bodyPr/>
                    <a:lstStyle/>
                    <a:p>
                      <a:pPr algn="ctr"/>
                      <a:r>
                        <a:rPr lang="en-GB" dirty="0" smtClean="0"/>
                        <a:t>Minorca</a:t>
                      </a:r>
                      <a:endParaRPr lang="en-GB" dirty="0"/>
                    </a:p>
                  </a:txBody>
                  <a:tcPr/>
                </a:tc>
              </a:tr>
              <a:tr h="370840">
                <a:tc>
                  <a:txBody>
                    <a:bodyPr/>
                    <a:lstStyle/>
                    <a:p>
                      <a:pPr algn="ctr"/>
                      <a:r>
                        <a:rPr lang="en-GB" dirty="0" smtClean="0"/>
                        <a:t>Ibiza</a:t>
                      </a:r>
                      <a:endParaRPr lang="en-GB" dirty="0"/>
                    </a:p>
                  </a:txBody>
                  <a:tcPr/>
                </a:tc>
                <a:tc>
                  <a:txBody>
                    <a:bodyPr/>
                    <a:lstStyle/>
                    <a:p>
                      <a:pPr algn="ctr"/>
                      <a:r>
                        <a:rPr lang="en-GB" dirty="0" smtClean="0"/>
                        <a:t>Mull</a:t>
                      </a:r>
                      <a:endParaRPr lang="en-GB" dirty="0"/>
                    </a:p>
                  </a:txBody>
                  <a:tcPr/>
                </a:tc>
              </a:tr>
              <a:tr h="370840">
                <a:tc>
                  <a:txBody>
                    <a:bodyPr/>
                    <a:lstStyle/>
                    <a:p>
                      <a:pPr algn="ctr"/>
                      <a:r>
                        <a:rPr lang="en-GB" dirty="0" smtClean="0"/>
                        <a:t>Islay</a:t>
                      </a:r>
                      <a:endParaRPr lang="en-GB" dirty="0"/>
                    </a:p>
                  </a:txBody>
                  <a:tcPr/>
                </a:tc>
                <a:tc>
                  <a:txBody>
                    <a:bodyPr/>
                    <a:lstStyle/>
                    <a:p>
                      <a:pPr algn="ctr"/>
                      <a:r>
                        <a:rPr lang="en-GB" dirty="0" smtClean="0"/>
                        <a:t>Orkney (mainland)</a:t>
                      </a:r>
                      <a:endParaRPr lang="en-GB" dirty="0"/>
                    </a:p>
                  </a:txBody>
                  <a:tcPr/>
                </a:tc>
              </a:tr>
              <a:tr h="370840">
                <a:tc>
                  <a:txBody>
                    <a:bodyPr/>
                    <a:lstStyle/>
                    <a:p>
                      <a:pPr algn="ctr"/>
                      <a:r>
                        <a:rPr lang="en-GB" dirty="0" smtClean="0"/>
                        <a:t>Isle of Wight</a:t>
                      </a:r>
                      <a:endParaRPr lang="en-GB" dirty="0"/>
                    </a:p>
                  </a:txBody>
                  <a:tcPr/>
                </a:tc>
                <a:tc>
                  <a:txBody>
                    <a:bodyPr/>
                    <a:lstStyle/>
                    <a:p>
                      <a:pPr algn="ctr"/>
                      <a:r>
                        <a:rPr lang="en-GB" dirty="0" smtClean="0"/>
                        <a:t>Shetland (mainland)</a:t>
                      </a:r>
                      <a:endParaRPr lang="en-GB" dirty="0"/>
                    </a:p>
                  </a:txBody>
                  <a:tcPr/>
                </a:tc>
              </a:tr>
              <a:tr h="370840">
                <a:tc>
                  <a:txBody>
                    <a:bodyPr/>
                    <a:lstStyle/>
                    <a:p>
                      <a:pPr algn="ctr"/>
                      <a:r>
                        <a:rPr lang="en-GB" dirty="0" smtClean="0"/>
                        <a:t>Jamaica</a:t>
                      </a:r>
                      <a:endParaRPr lang="en-GB" dirty="0"/>
                    </a:p>
                  </a:txBody>
                  <a:tcPr/>
                </a:tc>
                <a:tc>
                  <a:txBody>
                    <a:bodyPr/>
                    <a:lstStyle/>
                    <a:p>
                      <a:pPr algn="ctr"/>
                      <a:r>
                        <a:rPr lang="en-GB" dirty="0" smtClean="0"/>
                        <a:t>Sicily</a:t>
                      </a:r>
                      <a:endParaRPr lang="en-GB" dirty="0"/>
                    </a:p>
                  </a:txBody>
                  <a:tcPr/>
                </a:tc>
              </a:tr>
              <a:tr h="370840">
                <a:tc>
                  <a:txBody>
                    <a:bodyPr/>
                    <a:lstStyle/>
                    <a:p>
                      <a:pPr algn="ctr"/>
                      <a:r>
                        <a:rPr lang="en-GB" dirty="0" smtClean="0"/>
                        <a:t>Java</a:t>
                      </a:r>
                      <a:endParaRPr lang="en-GB" dirty="0"/>
                    </a:p>
                  </a:txBody>
                  <a:tcPr/>
                </a:tc>
                <a:tc>
                  <a:txBody>
                    <a:bodyPr/>
                    <a:lstStyle/>
                    <a:p>
                      <a:pPr algn="ctr"/>
                      <a:r>
                        <a:rPr lang="en-GB" dirty="0" smtClean="0"/>
                        <a:t>Tasmania</a:t>
                      </a:r>
                      <a:endParaRPr lang="en-GB" dirty="0"/>
                    </a:p>
                  </a:txBody>
                  <a:tcPr/>
                </a:tc>
              </a:tr>
              <a:tr h="370840">
                <a:tc>
                  <a:txBody>
                    <a:bodyPr/>
                    <a:lstStyle/>
                    <a:p>
                      <a:pPr algn="ctr"/>
                      <a:r>
                        <a:rPr lang="en-GB" dirty="0" err="1" smtClean="0"/>
                        <a:t>Kefalonia</a:t>
                      </a:r>
                      <a:endParaRPr lang="en-GB" dirty="0"/>
                    </a:p>
                  </a:txBody>
                  <a:tcPr/>
                </a:tc>
                <a:tc>
                  <a:txBody>
                    <a:bodyPr/>
                    <a:lstStyle/>
                    <a:p>
                      <a:pPr algn="ctr"/>
                      <a:r>
                        <a:rPr lang="en-GB" dirty="0" smtClean="0"/>
                        <a:t>Trinidad</a:t>
                      </a:r>
                      <a:endParaRPr lang="en-GB" dirty="0"/>
                    </a:p>
                  </a:txBody>
                  <a:tcPr/>
                </a:tc>
              </a:tr>
            </a:tbl>
          </a:graphicData>
        </a:graphic>
      </p:graphicFrame>
    </p:spTree>
    <p:extLst>
      <p:ext uri="{BB962C8B-B14F-4D97-AF65-F5344CB8AC3E}">
        <p14:creationId xmlns:p14="http://schemas.microsoft.com/office/powerpoint/2010/main" val="1356894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normAutofit/>
          </a:bodyPr>
          <a:lstStyle/>
          <a:p>
            <a:pPr marL="0" indent="0" algn="ctr">
              <a:buNone/>
            </a:pPr>
            <a:r>
              <a:rPr lang="en-GB" sz="2800" dirty="0" smtClean="0"/>
              <a:t>This quiz consists of 8 rounds based on 8 former TV shows. In the first 7 rounds you should try to accumulate as many points as possible. </a:t>
            </a:r>
          </a:p>
          <a:p>
            <a:pPr marL="0" indent="0" algn="ctr">
              <a:buNone/>
            </a:pPr>
            <a:r>
              <a:rPr lang="en-GB" sz="2800" dirty="0" smtClean="0"/>
              <a:t>In round 8, Winner Takes All, you are asked a question and given 5 possible answers. You can stake up to half the points you own on one of the answers. If correct you win that number of points, but an incorrect answer loses you the points you staked.</a:t>
            </a:r>
          </a:p>
          <a:p>
            <a:pPr marL="0" indent="0" algn="ctr">
              <a:buNone/>
            </a:pPr>
            <a:r>
              <a:rPr lang="en-GB" sz="2800" dirty="0" smtClean="0"/>
              <a:t>Your overall target is 20,000 points.</a:t>
            </a:r>
            <a:endParaRPr lang="en-GB" sz="2800" dirty="0"/>
          </a:p>
        </p:txBody>
      </p:sp>
    </p:spTree>
    <p:extLst>
      <p:ext uri="{BB962C8B-B14F-4D97-AF65-F5344CB8AC3E}">
        <p14:creationId xmlns:p14="http://schemas.microsoft.com/office/powerpoint/2010/main" val="3715446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Autofit/>
          </a:bodyPr>
          <a:lstStyle/>
          <a:p>
            <a:r>
              <a:rPr lang="en-GB" sz="2400" dirty="0" smtClean="0"/>
              <a:t>University Challenge</a:t>
            </a:r>
            <a:br>
              <a:rPr lang="en-GB" sz="2400" dirty="0" smtClean="0"/>
            </a:br>
            <a:r>
              <a:rPr lang="en-GB" sz="2400" dirty="0" smtClean="0"/>
              <a:t>Which of these islands are larger in area than the Isle of Man  (221 </a:t>
            </a:r>
            <a:r>
              <a:rPr lang="en-GB" sz="2400" dirty="0" err="1" smtClean="0"/>
              <a:t>Sq</a:t>
            </a:r>
            <a:r>
              <a:rPr lang="en-GB" sz="2400" dirty="0" smtClean="0"/>
              <a:t> Miles)?</a:t>
            </a:r>
            <a:br>
              <a:rPr lang="en-GB" sz="2400" dirty="0" smtClean="0"/>
            </a:br>
            <a:r>
              <a:rPr lang="en-GB" sz="2400" dirty="0" smtClean="0"/>
              <a:t>30 </a:t>
            </a:r>
            <a:r>
              <a:rPr lang="en-GB" sz="2400" dirty="0" err="1" smtClean="0"/>
              <a:t>pts</a:t>
            </a:r>
            <a:r>
              <a:rPr lang="en-GB" sz="2400" dirty="0" smtClean="0"/>
              <a:t> per correct answer; TOTAL SCORE OF ZERO on this round for even one incorrect answer.</a:t>
            </a:r>
            <a:endParaRPr lang="en-GB"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3314325"/>
              </p:ext>
            </p:extLst>
          </p:nvPr>
        </p:nvGraphicFramePr>
        <p:xfrm>
          <a:off x="457200" y="2205038"/>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GB" dirty="0" smtClean="0"/>
                        <a:t>Corfu 229</a:t>
                      </a:r>
                      <a:endParaRPr lang="en-GB" dirty="0"/>
                    </a:p>
                  </a:txBody>
                  <a:tcPr/>
                </a:tc>
                <a:tc>
                  <a:txBody>
                    <a:bodyPr/>
                    <a:lstStyle/>
                    <a:p>
                      <a:pPr algn="ctr"/>
                      <a:r>
                        <a:rPr lang="en-GB" dirty="0" smtClean="0"/>
                        <a:t>Lanzarote 327</a:t>
                      </a:r>
                      <a:endParaRPr lang="en-GB" dirty="0"/>
                    </a:p>
                  </a:txBody>
                  <a:tcPr/>
                </a:tc>
              </a:tr>
              <a:tr h="370840">
                <a:tc>
                  <a:txBody>
                    <a:bodyPr/>
                    <a:lstStyle/>
                    <a:p>
                      <a:pPr algn="ctr"/>
                      <a:r>
                        <a:rPr lang="en-GB" dirty="0" smtClean="0"/>
                        <a:t>Corsica 3351</a:t>
                      </a:r>
                      <a:endParaRPr lang="en-GB" dirty="0"/>
                    </a:p>
                  </a:txBody>
                  <a:tcPr/>
                </a:tc>
                <a:tc>
                  <a:txBody>
                    <a:bodyPr/>
                    <a:lstStyle/>
                    <a:p>
                      <a:pPr algn="ctr"/>
                      <a:r>
                        <a:rPr lang="en-GB" dirty="0" smtClean="0">
                          <a:solidFill>
                            <a:srgbClr val="FF0000"/>
                          </a:solidFill>
                        </a:rPr>
                        <a:t>Malta 122</a:t>
                      </a:r>
                      <a:endParaRPr lang="en-GB" dirty="0">
                        <a:solidFill>
                          <a:srgbClr val="FF0000"/>
                        </a:solidFill>
                      </a:endParaRPr>
                    </a:p>
                  </a:txBody>
                  <a:tcPr/>
                </a:tc>
              </a:tr>
              <a:tr h="370840">
                <a:tc>
                  <a:txBody>
                    <a:bodyPr/>
                    <a:lstStyle/>
                    <a:p>
                      <a:pPr algn="ctr"/>
                      <a:r>
                        <a:rPr lang="en-GB" dirty="0" smtClean="0"/>
                        <a:t>Crete 3224</a:t>
                      </a:r>
                      <a:endParaRPr lang="en-GB" dirty="0"/>
                    </a:p>
                  </a:txBody>
                  <a:tcPr/>
                </a:tc>
                <a:tc>
                  <a:txBody>
                    <a:bodyPr/>
                    <a:lstStyle/>
                    <a:p>
                      <a:pPr algn="ctr"/>
                      <a:r>
                        <a:rPr lang="en-GB" dirty="0" smtClean="0"/>
                        <a:t>Mauritius 709</a:t>
                      </a:r>
                      <a:endParaRPr lang="en-GB" dirty="0"/>
                    </a:p>
                  </a:txBody>
                  <a:tcPr/>
                </a:tc>
              </a:tr>
              <a:tr h="370840">
                <a:tc>
                  <a:txBody>
                    <a:bodyPr/>
                    <a:lstStyle/>
                    <a:p>
                      <a:pPr algn="ctr"/>
                      <a:r>
                        <a:rPr lang="en-GB" dirty="0" smtClean="0"/>
                        <a:t>Cyprus 3572</a:t>
                      </a:r>
                      <a:endParaRPr lang="en-GB" dirty="0"/>
                    </a:p>
                  </a:txBody>
                  <a:tcPr/>
                </a:tc>
                <a:tc>
                  <a:txBody>
                    <a:bodyPr/>
                    <a:lstStyle/>
                    <a:p>
                      <a:pPr algn="ctr"/>
                      <a:r>
                        <a:rPr lang="en-GB" dirty="0" smtClean="0"/>
                        <a:t>Minorca 268</a:t>
                      </a:r>
                      <a:endParaRPr lang="en-GB" dirty="0"/>
                    </a:p>
                  </a:txBody>
                  <a:tcPr/>
                </a:tc>
              </a:tr>
              <a:tr h="370840">
                <a:tc>
                  <a:txBody>
                    <a:bodyPr/>
                    <a:lstStyle/>
                    <a:p>
                      <a:pPr algn="ctr"/>
                      <a:r>
                        <a:rPr lang="en-GB" dirty="0" smtClean="0">
                          <a:solidFill>
                            <a:srgbClr val="FF0000"/>
                          </a:solidFill>
                        </a:rPr>
                        <a:t>Ibiza 220</a:t>
                      </a:r>
                      <a:endParaRPr lang="en-GB" dirty="0">
                        <a:solidFill>
                          <a:srgbClr val="FF0000"/>
                        </a:solidFill>
                      </a:endParaRPr>
                    </a:p>
                  </a:txBody>
                  <a:tcPr/>
                </a:tc>
                <a:tc>
                  <a:txBody>
                    <a:bodyPr/>
                    <a:lstStyle/>
                    <a:p>
                      <a:pPr algn="ctr"/>
                      <a:r>
                        <a:rPr lang="en-GB" dirty="0" smtClean="0"/>
                        <a:t>Mull 338</a:t>
                      </a:r>
                      <a:endParaRPr lang="en-GB" dirty="0"/>
                    </a:p>
                  </a:txBody>
                  <a:tcPr/>
                </a:tc>
              </a:tr>
              <a:tr h="370840">
                <a:tc>
                  <a:txBody>
                    <a:bodyPr/>
                    <a:lstStyle/>
                    <a:p>
                      <a:pPr algn="ctr"/>
                      <a:r>
                        <a:rPr lang="en-GB" dirty="0" smtClean="0"/>
                        <a:t>Islay 239</a:t>
                      </a:r>
                      <a:endParaRPr lang="en-GB" dirty="0"/>
                    </a:p>
                  </a:txBody>
                  <a:tcPr/>
                </a:tc>
                <a:tc>
                  <a:txBody>
                    <a:bodyPr/>
                    <a:lstStyle/>
                    <a:p>
                      <a:pPr algn="ctr"/>
                      <a:r>
                        <a:rPr lang="en-GB" dirty="0" smtClean="0">
                          <a:solidFill>
                            <a:srgbClr val="FF0000"/>
                          </a:solidFill>
                        </a:rPr>
                        <a:t>Orkney (mainland) 202</a:t>
                      </a:r>
                      <a:endParaRPr lang="en-GB" dirty="0">
                        <a:solidFill>
                          <a:srgbClr val="FF0000"/>
                        </a:solidFill>
                      </a:endParaRPr>
                    </a:p>
                  </a:txBody>
                  <a:tcPr/>
                </a:tc>
              </a:tr>
              <a:tr h="370840">
                <a:tc>
                  <a:txBody>
                    <a:bodyPr/>
                    <a:lstStyle/>
                    <a:p>
                      <a:pPr algn="ctr"/>
                      <a:r>
                        <a:rPr lang="en-GB" dirty="0" smtClean="0">
                          <a:solidFill>
                            <a:srgbClr val="FF0000"/>
                          </a:solidFill>
                        </a:rPr>
                        <a:t>Isle of Wight 147</a:t>
                      </a:r>
                      <a:endParaRPr lang="en-GB" dirty="0">
                        <a:solidFill>
                          <a:srgbClr val="FF0000"/>
                        </a:solidFill>
                      </a:endParaRPr>
                    </a:p>
                  </a:txBody>
                  <a:tcPr/>
                </a:tc>
                <a:tc>
                  <a:txBody>
                    <a:bodyPr/>
                    <a:lstStyle/>
                    <a:p>
                      <a:pPr algn="ctr"/>
                      <a:r>
                        <a:rPr lang="en-GB" dirty="0" smtClean="0"/>
                        <a:t>Shetland (mainland) 374</a:t>
                      </a:r>
                      <a:endParaRPr lang="en-GB" dirty="0"/>
                    </a:p>
                  </a:txBody>
                  <a:tcPr/>
                </a:tc>
              </a:tr>
              <a:tr h="370840">
                <a:tc>
                  <a:txBody>
                    <a:bodyPr/>
                    <a:lstStyle/>
                    <a:p>
                      <a:pPr algn="ctr"/>
                      <a:r>
                        <a:rPr lang="en-GB" dirty="0" smtClean="0"/>
                        <a:t>Jamaica 4320</a:t>
                      </a:r>
                      <a:endParaRPr lang="en-GB" dirty="0"/>
                    </a:p>
                  </a:txBody>
                  <a:tcPr/>
                </a:tc>
                <a:tc>
                  <a:txBody>
                    <a:bodyPr/>
                    <a:lstStyle/>
                    <a:p>
                      <a:pPr algn="ctr"/>
                      <a:r>
                        <a:rPr lang="en-GB" dirty="0" smtClean="0"/>
                        <a:t>Sicily 9908</a:t>
                      </a:r>
                      <a:endParaRPr lang="en-GB" dirty="0"/>
                    </a:p>
                  </a:txBody>
                  <a:tcPr/>
                </a:tc>
              </a:tr>
              <a:tr h="370840">
                <a:tc>
                  <a:txBody>
                    <a:bodyPr/>
                    <a:lstStyle/>
                    <a:p>
                      <a:pPr algn="ctr"/>
                      <a:r>
                        <a:rPr lang="en-GB" dirty="0" smtClean="0"/>
                        <a:t>Java 53,589</a:t>
                      </a:r>
                      <a:endParaRPr lang="en-GB" dirty="0"/>
                    </a:p>
                  </a:txBody>
                  <a:tcPr/>
                </a:tc>
                <a:tc>
                  <a:txBody>
                    <a:bodyPr/>
                    <a:lstStyle/>
                    <a:p>
                      <a:pPr algn="ctr"/>
                      <a:r>
                        <a:rPr lang="en-GB" dirty="0" smtClean="0"/>
                        <a:t>Tasmania 24,911</a:t>
                      </a:r>
                      <a:endParaRPr lang="en-GB" dirty="0"/>
                    </a:p>
                  </a:txBody>
                  <a:tcPr/>
                </a:tc>
              </a:tr>
              <a:tr h="370840">
                <a:tc>
                  <a:txBody>
                    <a:bodyPr/>
                    <a:lstStyle/>
                    <a:p>
                      <a:pPr algn="ctr"/>
                      <a:r>
                        <a:rPr lang="en-GB" dirty="0" err="1" smtClean="0"/>
                        <a:t>Kefalonia</a:t>
                      </a:r>
                      <a:r>
                        <a:rPr lang="en-GB" dirty="0" smtClean="0"/>
                        <a:t> 301</a:t>
                      </a:r>
                      <a:endParaRPr lang="en-GB" dirty="0"/>
                    </a:p>
                  </a:txBody>
                  <a:tcPr/>
                </a:tc>
                <a:tc>
                  <a:txBody>
                    <a:bodyPr/>
                    <a:lstStyle/>
                    <a:p>
                      <a:pPr algn="ctr"/>
                      <a:r>
                        <a:rPr lang="en-GB" dirty="0" smtClean="0"/>
                        <a:t>Trinidad 1864</a:t>
                      </a:r>
                      <a:endParaRPr lang="en-GB" dirty="0"/>
                    </a:p>
                  </a:txBody>
                  <a:tcPr/>
                </a:tc>
              </a:tr>
            </a:tbl>
          </a:graphicData>
        </a:graphic>
      </p:graphicFrame>
    </p:spTree>
    <p:extLst>
      <p:ext uri="{BB962C8B-B14F-4D97-AF65-F5344CB8AC3E}">
        <p14:creationId xmlns:p14="http://schemas.microsoft.com/office/powerpoint/2010/main" val="3349019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Did you manage at least 300 points on that round?</a:t>
            </a:r>
          </a:p>
          <a:p>
            <a:pPr marL="0" indent="0" algn="ctr">
              <a:buNone/>
            </a:pPr>
            <a:r>
              <a:rPr lang="en-GB" dirty="0" smtClean="0"/>
              <a:t>Have you met, or even surpassed, the overall target of 600 points?</a:t>
            </a:r>
          </a:p>
          <a:p>
            <a:pPr marL="0" indent="0" algn="ctr">
              <a:buNone/>
            </a:pPr>
            <a:r>
              <a:rPr lang="en-GB" dirty="0" smtClean="0"/>
              <a:t>Your target in round 3 is 300 points, meaning your overall target is 900 points.</a:t>
            </a:r>
            <a:endParaRPr lang="en-GB" dirty="0"/>
          </a:p>
        </p:txBody>
      </p:sp>
    </p:spTree>
    <p:extLst>
      <p:ext uri="{BB962C8B-B14F-4D97-AF65-F5344CB8AC3E}">
        <p14:creationId xmlns:p14="http://schemas.microsoft.com/office/powerpoint/2010/main" val="3286907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Sale of the Century</a:t>
            </a:r>
            <a:br>
              <a:rPr lang="en-GB" dirty="0" smtClean="0"/>
            </a:br>
            <a:r>
              <a:rPr lang="en-GB" dirty="0" smtClean="0"/>
              <a:t>1972 - 1983</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556792"/>
            <a:ext cx="3600400" cy="235973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933056"/>
            <a:ext cx="3600400" cy="2268463"/>
          </a:xfrm>
          <a:prstGeom prst="rect">
            <a:avLst/>
          </a:prstGeom>
          <a:noFill/>
          <a:ln>
            <a:noFill/>
          </a:ln>
        </p:spPr>
      </p:pic>
    </p:spTree>
    <p:extLst>
      <p:ext uri="{BB962C8B-B14F-4D97-AF65-F5344CB8AC3E}">
        <p14:creationId xmlns:p14="http://schemas.microsoft.com/office/powerpoint/2010/main" val="3772239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p:txBody>
          <a:bodyPr/>
          <a:lstStyle/>
          <a:p>
            <a:pPr marL="0" indent="0" algn="ctr">
              <a:buNone/>
            </a:pPr>
            <a:r>
              <a:rPr lang="en-GB" dirty="0" smtClean="0"/>
              <a:t>Winners share 2400 pts</a:t>
            </a:r>
          </a:p>
          <a:p>
            <a:pPr marL="0" indent="0" algn="ctr">
              <a:buNone/>
            </a:pPr>
            <a:r>
              <a:rPr lang="en-GB" dirty="0" smtClean="0"/>
              <a:t>4</a:t>
            </a:r>
            <a:r>
              <a:rPr lang="en-GB" baseline="30000" dirty="0" smtClean="0"/>
              <a:t>th</a:t>
            </a:r>
            <a:r>
              <a:rPr lang="en-GB" dirty="0" smtClean="0"/>
              <a:t> Round losers 300 pts</a:t>
            </a:r>
          </a:p>
          <a:p>
            <a:pPr marL="0" indent="0" algn="ctr">
              <a:buNone/>
            </a:pPr>
            <a:r>
              <a:rPr lang="en-GB" dirty="0" smtClean="0"/>
              <a:t>3</a:t>
            </a:r>
            <a:r>
              <a:rPr lang="en-GB" baseline="30000" dirty="0" smtClean="0"/>
              <a:t>rd</a:t>
            </a:r>
            <a:r>
              <a:rPr lang="en-GB" dirty="0" smtClean="0"/>
              <a:t> Round losers 200 pts</a:t>
            </a:r>
          </a:p>
          <a:p>
            <a:pPr marL="0" indent="0" algn="ctr">
              <a:buNone/>
            </a:pPr>
            <a:r>
              <a:rPr lang="en-GB" dirty="0" smtClean="0"/>
              <a:t>2</a:t>
            </a:r>
            <a:r>
              <a:rPr lang="en-GB" baseline="30000" dirty="0" smtClean="0"/>
              <a:t>nd</a:t>
            </a:r>
            <a:r>
              <a:rPr lang="en-GB" dirty="0" smtClean="0"/>
              <a:t> Round losers 100 pts</a:t>
            </a:r>
          </a:p>
          <a:p>
            <a:pPr marL="0" indent="0" algn="ctr">
              <a:buNone/>
            </a:pPr>
            <a:r>
              <a:rPr lang="en-GB" dirty="0" smtClean="0"/>
              <a:t>First Round losers 50 pts</a:t>
            </a:r>
            <a:endParaRPr lang="en-GB" dirty="0"/>
          </a:p>
        </p:txBody>
      </p:sp>
    </p:spTree>
    <p:extLst>
      <p:ext uri="{BB962C8B-B14F-4D97-AF65-F5344CB8AC3E}">
        <p14:creationId xmlns:p14="http://schemas.microsoft.com/office/powerpoint/2010/main" val="500642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Lewis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dirty="0" smtClean="0"/>
              <a:t>All items are taken from the current John Lewis catalogue.  </a:t>
            </a:r>
          </a:p>
          <a:p>
            <a:pPr marL="0" indent="0" algn="ctr">
              <a:buNone/>
            </a:pPr>
            <a:r>
              <a:rPr lang="en-GB" dirty="0" smtClean="0"/>
              <a:t>They are items that are used in Summer for garden entertainment.</a:t>
            </a:r>
          </a:p>
          <a:p>
            <a:pPr marL="0" indent="0" algn="ctr">
              <a:buNone/>
            </a:pPr>
            <a:r>
              <a:rPr lang="en-GB" dirty="0" smtClean="0"/>
              <a:t>You have a choice of 3 prices each round.</a:t>
            </a:r>
            <a:endParaRPr lang="en-GB" dirty="0"/>
          </a:p>
        </p:txBody>
      </p:sp>
    </p:spTree>
    <p:extLst>
      <p:ext uri="{BB962C8B-B14F-4D97-AF65-F5344CB8AC3E}">
        <p14:creationId xmlns:p14="http://schemas.microsoft.com/office/powerpoint/2010/main" val="671723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6104"/>
          </a:xfrm>
        </p:spPr>
        <p:txBody>
          <a:bodyPr>
            <a:normAutofit fontScale="90000"/>
          </a:bodyPr>
          <a:lstStyle/>
          <a:p>
            <a:r>
              <a:rPr lang="en-GB" sz="2700" dirty="0" smtClean="0"/>
              <a:t>Sale of the </a:t>
            </a:r>
            <a:r>
              <a:rPr lang="en-GB" sz="2700" dirty="0"/>
              <a:t>Century</a:t>
            </a:r>
            <a:br>
              <a:rPr lang="en-GB" sz="2700" dirty="0"/>
            </a:b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sz="2800" dirty="0"/>
          </a:p>
        </p:txBody>
      </p:sp>
      <p:sp>
        <p:nvSpPr>
          <p:cNvPr id="6" name="TextBox 5"/>
          <p:cNvSpPr txBox="1"/>
          <p:nvPr/>
        </p:nvSpPr>
        <p:spPr>
          <a:xfrm>
            <a:off x="1331640" y="5445224"/>
            <a:ext cx="6264696" cy="461665"/>
          </a:xfrm>
          <a:prstGeom prst="rect">
            <a:avLst/>
          </a:prstGeom>
          <a:noFill/>
        </p:spPr>
        <p:txBody>
          <a:bodyPr wrap="square" rtlCol="0">
            <a:spAutoFit/>
          </a:bodyPr>
          <a:lstStyle/>
          <a:p>
            <a:r>
              <a:rPr lang="en-GB" sz="2400" dirty="0" smtClean="0"/>
              <a:t>A Less than £200    B £200     C More than £200</a:t>
            </a:r>
            <a:endParaRPr lang="en-GB" sz="2400" dirty="0"/>
          </a:p>
        </p:txBody>
      </p:sp>
      <p:pic>
        <p:nvPicPr>
          <p:cNvPr id="2050" name="Picture 2" descr="C:\Users\john\Desktop\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21" y="842962"/>
            <a:ext cx="4624933" cy="434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36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Ice Cream maker</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8000" dirty="0" smtClean="0"/>
          </a:p>
          <a:p>
            <a:pPr marL="0" indent="0" algn="ctr">
              <a:buNone/>
            </a:pPr>
            <a:r>
              <a:rPr lang="en-GB" sz="8000" dirty="0"/>
              <a:t>A</a:t>
            </a:r>
            <a:r>
              <a:rPr lang="en-GB" sz="8000" dirty="0" smtClean="0"/>
              <a:t>   £194.99</a:t>
            </a:r>
          </a:p>
          <a:p>
            <a:pPr marL="0" indent="0" algn="ctr">
              <a:buNone/>
            </a:pPr>
            <a:r>
              <a:rPr lang="en-GB" sz="5400" dirty="0" smtClean="0"/>
              <a:t>Losers get 50 pts</a:t>
            </a:r>
            <a:endParaRPr lang="en-GB" sz="5400" dirty="0"/>
          </a:p>
        </p:txBody>
      </p:sp>
    </p:spTree>
    <p:extLst>
      <p:ext uri="{BB962C8B-B14F-4D97-AF65-F5344CB8AC3E}">
        <p14:creationId xmlns:p14="http://schemas.microsoft.com/office/powerpoint/2010/main" val="2542993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a:xfrm>
            <a:off x="457200" y="1196752"/>
            <a:ext cx="8229600" cy="4929411"/>
          </a:xfrm>
        </p:spPr>
        <p:txBody>
          <a:bodyPr>
            <a:normAutofit/>
          </a:bodyPr>
          <a:lstStyle/>
          <a:p>
            <a:pPr marL="0" indent="0" algn="ctr">
              <a:buNone/>
            </a:pPr>
            <a:endParaRPr lang="en-GB" sz="1800" dirty="0"/>
          </a:p>
        </p:txBody>
      </p:sp>
      <p:sp>
        <p:nvSpPr>
          <p:cNvPr id="5" name="TextBox 4"/>
          <p:cNvSpPr txBox="1"/>
          <p:nvPr/>
        </p:nvSpPr>
        <p:spPr>
          <a:xfrm>
            <a:off x="3347864" y="4509120"/>
            <a:ext cx="3024336" cy="1477328"/>
          </a:xfrm>
          <a:prstGeom prst="rect">
            <a:avLst/>
          </a:prstGeom>
          <a:noFill/>
        </p:spPr>
        <p:txBody>
          <a:bodyPr wrap="square" rtlCol="0">
            <a:spAutoFit/>
          </a:bodyPr>
          <a:lstStyle/>
          <a:p>
            <a:r>
              <a:rPr lang="en-GB" dirty="0" smtClean="0"/>
              <a:t>A Less Than £349</a:t>
            </a:r>
          </a:p>
          <a:p>
            <a:endParaRPr lang="en-GB" dirty="0"/>
          </a:p>
          <a:p>
            <a:r>
              <a:rPr lang="en-GB" dirty="0" smtClean="0"/>
              <a:t>B £349</a:t>
            </a:r>
          </a:p>
          <a:p>
            <a:endParaRPr lang="en-GB" dirty="0"/>
          </a:p>
          <a:p>
            <a:r>
              <a:rPr lang="en-GB" dirty="0" smtClean="0"/>
              <a:t>C More than £349</a:t>
            </a:r>
            <a:endParaRPr lang="en-GB" dirty="0"/>
          </a:p>
        </p:txBody>
      </p:sp>
      <p:pic>
        <p:nvPicPr>
          <p:cNvPr id="1026" name="Picture 2" descr="C:\Users\john\Desktop\bb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267798"/>
            <a:ext cx="3672407" cy="324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729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Barbecue</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8000" dirty="0" smtClean="0"/>
          </a:p>
          <a:p>
            <a:pPr marL="0" indent="0" algn="ctr">
              <a:buNone/>
            </a:pPr>
            <a:r>
              <a:rPr lang="en-GB" sz="8000" dirty="0"/>
              <a:t>B</a:t>
            </a:r>
            <a:r>
              <a:rPr lang="en-GB" sz="8000" dirty="0" smtClean="0"/>
              <a:t>   £349</a:t>
            </a:r>
          </a:p>
          <a:p>
            <a:pPr marL="0" indent="0" algn="ctr">
              <a:buNone/>
            </a:pPr>
            <a:r>
              <a:rPr lang="en-GB" sz="6000" dirty="0" smtClean="0"/>
              <a:t>Losers get 100 pts</a:t>
            </a:r>
            <a:endParaRPr lang="en-GB" sz="6000" dirty="0"/>
          </a:p>
        </p:txBody>
      </p:sp>
    </p:spTree>
    <p:extLst>
      <p:ext uri="{BB962C8B-B14F-4D97-AF65-F5344CB8AC3E}">
        <p14:creationId xmlns:p14="http://schemas.microsoft.com/office/powerpoint/2010/main" val="794749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5" name="TextBox 4"/>
          <p:cNvSpPr txBox="1"/>
          <p:nvPr/>
        </p:nvSpPr>
        <p:spPr>
          <a:xfrm>
            <a:off x="3491880" y="5157192"/>
            <a:ext cx="2808312" cy="1477328"/>
          </a:xfrm>
          <a:prstGeom prst="rect">
            <a:avLst/>
          </a:prstGeom>
          <a:noFill/>
        </p:spPr>
        <p:txBody>
          <a:bodyPr wrap="square" rtlCol="0">
            <a:spAutoFit/>
          </a:bodyPr>
          <a:lstStyle/>
          <a:p>
            <a:r>
              <a:rPr lang="en-GB" dirty="0" smtClean="0"/>
              <a:t>A Less than £600</a:t>
            </a:r>
          </a:p>
          <a:p>
            <a:endParaRPr lang="en-GB" dirty="0"/>
          </a:p>
          <a:p>
            <a:r>
              <a:rPr lang="en-GB" dirty="0" smtClean="0"/>
              <a:t>B £600</a:t>
            </a:r>
          </a:p>
          <a:p>
            <a:endParaRPr lang="en-GB" dirty="0"/>
          </a:p>
          <a:p>
            <a:r>
              <a:rPr lang="en-GB" dirty="0" smtClean="0"/>
              <a:t>C More than £600</a:t>
            </a:r>
            <a:endParaRPr lang="en-GB" dirty="0"/>
          </a:p>
        </p:txBody>
      </p:sp>
      <p:pic>
        <p:nvPicPr>
          <p:cNvPr id="2050" name="Picture 2" descr="C:\Users\john\Desktop\tab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201816"/>
            <a:ext cx="4248472" cy="385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Celebrating TV Quiz Shows </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dirty="0" smtClean="0"/>
              <a:t>A Question of Sport</a:t>
            </a:r>
          </a:p>
          <a:p>
            <a:pPr marL="0" indent="0" algn="ctr">
              <a:buNone/>
            </a:pPr>
            <a:r>
              <a:rPr lang="en-GB" dirty="0" smtClean="0"/>
              <a:t>University Challenge</a:t>
            </a:r>
          </a:p>
          <a:p>
            <a:pPr marL="0" indent="0" algn="ctr">
              <a:buNone/>
            </a:pPr>
            <a:r>
              <a:rPr lang="en-GB" dirty="0" smtClean="0"/>
              <a:t>Sale of the Century</a:t>
            </a:r>
          </a:p>
          <a:p>
            <a:pPr marL="0" indent="0" algn="ctr">
              <a:buNone/>
            </a:pPr>
            <a:r>
              <a:rPr lang="en-GB" dirty="0" smtClean="0"/>
              <a:t>Double your Money</a:t>
            </a:r>
          </a:p>
          <a:p>
            <a:pPr marL="0" indent="0" algn="ctr">
              <a:buNone/>
            </a:pPr>
            <a:r>
              <a:rPr lang="en-GB" dirty="0" smtClean="0"/>
              <a:t>Family Fortunes</a:t>
            </a:r>
          </a:p>
          <a:p>
            <a:pPr marL="0" indent="0" algn="ctr">
              <a:buNone/>
            </a:pPr>
            <a:r>
              <a:rPr lang="en-GB" dirty="0" smtClean="0"/>
              <a:t>Generation Game</a:t>
            </a:r>
          </a:p>
          <a:p>
            <a:pPr marL="0" indent="0" algn="ctr">
              <a:buNone/>
            </a:pPr>
            <a:r>
              <a:rPr lang="en-GB" dirty="0" smtClean="0"/>
              <a:t>Pointless</a:t>
            </a:r>
          </a:p>
          <a:p>
            <a:pPr marL="0" indent="0" algn="ctr">
              <a:buNone/>
            </a:pPr>
            <a:r>
              <a:rPr lang="en-GB" dirty="0" smtClean="0"/>
              <a:t>Winner Takes All</a:t>
            </a:r>
          </a:p>
          <a:p>
            <a:pPr marL="0" indent="0">
              <a:buNone/>
            </a:pPr>
            <a:endParaRPr lang="en-GB" dirty="0"/>
          </a:p>
        </p:txBody>
      </p:sp>
    </p:spTree>
    <p:extLst>
      <p:ext uri="{BB962C8B-B14F-4D97-AF65-F5344CB8AC3E}">
        <p14:creationId xmlns:p14="http://schemas.microsoft.com/office/powerpoint/2010/main" val="2304677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and Chairs</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8000" dirty="0" smtClean="0"/>
          </a:p>
          <a:p>
            <a:pPr marL="0" indent="0" algn="ctr">
              <a:buNone/>
            </a:pPr>
            <a:r>
              <a:rPr lang="en-GB" sz="8000" dirty="0" smtClean="0"/>
              <a:t>A   £599</a:t>
            </a:r>
          </a:p>
          <a:p>
            <a:pPr marL="0" indent="0" algn="ctr">
              <a:buNone/>
            </a:pPr>
            <a:r>
              <a:rPr lang="en-GB" sz="6000" dirty="0" smtClean="0"/>
              <a:t>Losers get 200 pts</a:t>
            </a:r>
            <a:endParaRPr lang="en-GB" sz="6000" dirty="0"/>
          </a:p>
        </p:txBody>
      </p:sp>
    </p:spTree>
    <p:extLst>
      <p:ext uri="{BB962C8B-B14F-4D97-AF65-F5344CB8AC3E}">
        <p14:creationId xmlns:p14="http://schemas.microsoft.com/office/powerpoint/2010/main" val="3867855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Sale of the Century</a:t>
            </a:r>
            <a:br>
              <a:rPr lang="en-GB" dirty="0" smtClean="0"/>
            </a:br>
            <a:endParaRPr lang="en-GB" dirty="0"/>
          </a:p>
        </p:txBody>
      </p:sp>
      <p:sp>
        <p:nvSpPr>
          <p:cNvPr id="5" name="TextBox 4"/>
          <p:cNvSpPr txBox="1"/>
          <p:nvPr/>
        </p:nvSpPr>
        <p:spPr>
          <a:xfrm rot="10800000" flipV="1">
            <a:off x="2987824" y="5211393"/>
            <a:ext cx="3096344" cy="1477328"/>
          </a:xfrm>
          <a:prstGeom prst="rect">
            <a:avLst/>
          </a:prstGeom>
          <a:noFill/>
        </p:spPr>
        <p:txBody>
          <a:bodyPr wrap="square" rtlCol="0">
            <a:spAutoFit/>
          </a:bodyPr>
          <a:lstStyle/>
          <a:p>
            <a:r>
              <a:rPr lang="en-GB" dirty="0" smtClean="0"/>
              <a:t>A Less than £1000</a:t>
            </a:r>
          </a:p>
          <a:p>
            <a:endParaRPr lang="en-GB" dirty="0"/>
          </a:p>
          <a:p>
            <a:r>
              <a:rPr lang="en-GB" dirty="0" smtClean="0"/>
              <a:t>B £1000</a:t>
            </a:r>
          </a:p>
          <a:p>
            <a:endParaRPr lang="en-GB" dirty="0"/>
          </a:p>
          <a:p>
            <a:r>
              <a:rPr lang="en-GB" dirty="0" smtClean="0"/>
              <a:t>C More than £1000</a:t>
            </a:r>
            <a:endParaRPr lang="en-GB" dirty="0"/>
          </a:p>
        </p:txBody>
      </p:sp>
      <p:pic>
        <p:nvPicPr>
          <p:cNvPr id="1026" name="Picture 2" descr="C:\Users\john\Desktop\sof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054306"/>
            <a:ext cx="5184576" cy="384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789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Outdoor Sofa</a:t>
            </a:r>
            <a:endParaRPr lang="en-GB" dirty="0"/>
          </a:p>
        </p:txBody>
      </p:sp>
      <p:sp>
        <p:nvSpPr>
          <p:cNvPr id="3" name="Content Placeholder 2"/>
          <p:cNvSpPr>
            <a:spLocks noGrp="1"/>
          </p:cNvSpPr>
          <p:nvPr>
            <p:ph idx="1"/>
          </p:nvPr>
        </p:nvSpPr>
        <p:spPr>
          <a:xfrm>
            <a:off x="457200" y="1600201"/>
            <a:ext cx="8229600" cy="3268960"/>
          </a:xfrm>
        </p:spPr>
        <p:txBody>
          <a:bodyPr>
            <a:normAutofit fontScale="70000" lnSpcReduction="20000"/>
          </a:bodyPr>
          <a:lstStyle/>
          <a:p>
            <a:pPr marL="0" indent="0" algn="ctr">
              <a:buNone/>
            </a:pPr>
            <a:endParaRPr lang="en-GB" sz="8000" dirty="0" smtClean="0"/>
          </a:p>
          <a:p>
            <a:pPr marL="0" indent="0" algn="ctr">
              <a:buNone/>
            </a:pPr>
            <a:r>
              <a:rPr lang="en-GB" sz="8000" dirty="0" smtClean="0"/>
              <a:t>A £999</a:t>
            </a:r>
          </a:p>
          <a:p>
            <a:pPr marL="0" indent="0" algn="ctr">
              <a:buNone/>
            </a:pPr>
            <a:r>
              <a:rPr lang="en-GB" sz="7000" dirty="0" smtClean="0"/>
              <a:t>Losers get 300 pts</a:t>
            </a:r>
          </a:p>
          <a:p>
            <a:pPr marL="0" indent="0" algn="ctr">
              <a:buNone/>
            </a:pPr>
            <a:r>
              <a:rPr lang="en-GB" sz="7000" dirty="0" smtClean="0"/>
              <a:t>Winners share £2400 pts</a:t>
            </a:r>
            <a:endParaRPr lang="en-GB" sz="7000" dirty="0"/>
          </a:p>
        </p:txBody>
      </p:sp>
    </p:spTree>
    <p:extLst>
      <p:ext uri="{BB962C8B-B14F-4D97-AF65-F5344CB8AC3E}">
        <p14:creationId xmlns:p14="http://schemas.microsoft.com/office/powerpoint/2010/main" val="583644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correct answers</a:t>
            </a:r>
            <a:endParaRPr lang="en-GB" dirty="0"/>
          </a:p>
        </p:txBody>
      </p:sp>
      <p:sp>
        <p:nvSpPr>
          <p:cNvPr id="3" name="Content Placeholder 2"/>
          <p:cNvSpPr>
            <a:spLocks noGrp="1"/>
          </p:cNvSpPr>
          <p:nvPr>
            <p:ph idx="1"/>
          </p:nvPr>
        </p:nvSpPr>
        <p:spPr/>
        <p:txBody>
          <a:bodyPr/>
          <a:lstStyle/>
          <a:p>
            <a:pPr marL="0" indent="0" algn="ctr">
              <a:buNone/>
            </a:pPr>
            <a:r>
              <a:rPr lang="en-GB" dirty="0" smtClean="0"/>
              <a:t>If you got all 4 correct then you have won 800 points.</a:t>
            </a:r>
          </a:p>
          <a:p>
            <a:pPr marL="0" indent="0" algn="ctr">
              <a:buNone/>
            </a:pPr>
            <a:r>
              <a:rPr lang="en-GB" dirty="0" smtClean="0"/>
              <a:t>Your target in the next round is 800 points, meaning your overall target by the end of this round is 1700 points.</a:t>
            </a:r>
            <a:endParaRPr lang="en-GB" dirty="0"/>
          </a:p>
        </p:txBody>
      </p:sp>
    </p:spTree>
    <p:extLst>
      <p:ext uri="{BB962C8B-B14F-4D97-AF65-F5344CB8AC3E}">
        <p14:creationId xmlns:p14="http://schemas.microsoft.com/office/powerpoint/2010/main" val="2887647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Double Your Money</a:t>
            </a:r>
            <a:br>
              <a:rPr lang="en-GB" dirty="0" smtClean="0"/>
            </a:br>
            <a:r>
              <a:rPr lang="en-GB" dirty="0" smtClean="0"/>
              <a:t>1955 - 1968</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41" y="1628800"/>
            <a:ext cx="39433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john\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03" y="1603200"/>
            <a:ext cx="2997433" cy="4408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1720" y="4221088"/>
            <a:ext cx="2376264" cy="369332"/>
          </a:xfrm>
          <a:prstGeom prst="rect">
            <a:avLst/>
          </a:prstGeom>
          <a:noFill/>
        </p:spPr>
        <p:txBody>
          <a:bodyPr wrap="square" rtlCol="0">
            <a:spAutoFit/>
          </a:bodyPr>
          <a:lstStyle/>
          <a:p>
            <a:r>
              <a:rPr lang="en-GB" dirty="0" smtClean="0"/>
              <a:t>Hughie Green</a:t>
            </a:r>
            <a:endParaRPr lang="en-GB" dirty="0"/>
          </a:p>
        </p:txBody>
      </p:sp>
      <p:sp>
        <p:nvSpPr>
          <p:cNvPr id="7" name="TextBox 6"/>
          <p:cNvSpPr txBox="1"/>
          <p:nvPr/>
        </p:nvSpPr>
        <p:spPr>
          <a:xfrm>
            <a:off x="1619672" y="5445224"/>
            <a:ext cx="5750079" cy="369332"/>
          </a:xfrm>
          <a:prstGeom prst="rect">
            <a:avLst/>
          </a:prstGeom>
          <a:noFill/>
        </p:spPr>
        <p:txBody>
          <a:bodyPr wrap="square" rtlCol="0">
            <a:spAutoFit/>
          </a:bodyPr>
          <a:lstStyle/>
          <a:p>
            <a:r>
              <a:rPr lang="en-GB" dirty="0" smtClean="0"/>
              <a:t>Monica Rose &amp; Hughie Green</a:t>
            </a:r>
            <a:endParaRPr lang="en-GB" dirty="0"/>
          </a:p>
        </p:txBody>
      </p:sp>
    </p:spTree>
    <p:extLst>
      <p:ext uri="{BB962C8B-B14F-4D97-AF65-F5344CB8AC3E}">
        <p14:creationId xmlns:p14="http://schemas.microsoft.com/office/powerpoint/2010/main" val="550713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 from 50 to 6,400 </a:t>
            </a:r>
            <a:r>
              <a:rPr lang="en-GB" dirty="0" err="1" smtClean="0"/>
              <a:t>pts</a:t>
            </a:r>
            <a:endParaRPr lang="en-GB" dirty="0"/>
          </a:p>
        </p:txBody>
      </p:sp>
      <p:sp>
        <p:nvSpPr>
          <p:cNvPr id="3" name="Content Placeholder 2"/>
          <p:cNvSpPr>
            <a:spLocks noGrp="1"/>
          </p:cNvSpPr>
          <p:nvPr>
            <p:ph idx="1"/>
          </p:nvPr>
        </p:nvSpPr>
        <p:spPr/>
        <p:txBody>
          <a:bodyPr/>
          <a:lstStyle/>
          <a:p>
            <a:pPr marL="0" indent="0" algn="ctr">
              <a:buNone/>
            </a:pPr>
            <a:r>
              <a:rPr lang="en-GB" dirty="0" smtClean="0"/>
              <a:t>All questions relate to the authors of classics.</a:t>
            </a:r>
          </a:p>
          <a:p>
            <a:pPr marL="0" indent="0" algn="ctr">
              <a:buNone/>
            </a:pPr>
            <a:endParaRPr lang="en-GB" dirty="0" smtClean="0"/>
          </a:p>
          <a:p>
            <a:pPr marL="0" indent="0" algn="ctr">
              <a:buNone/>
            </a:pPr>
            <a:r>
              <a:rPr lang="en-GB" dirty="0" smtClean="0"/>
              <a:t>Answer 8 questions correctly to win 6,400</a:t>
            </a:r>
          </a:p>
          <a:p>
            <a:pPr marL="0" indent="0" algn="ctr">
              <a:buNone/>
            </a:pPr>
            <a:endParaRPr lang="en-GB" dirty="0" smtClean="0"/>
          </a:p>
          <a:p>
            <a:pPr marL="0" indent="0" algn="ctr">
              <a:buNone/>
            </a:pPr>
            <a:r>
              <a:rPr lang="en-GB" dirty="0" smtClean="0"/>
              <a:t>You can quit whenever you like to claim your points before the next question is asked.</a:t>
            </a:r>
            <a:endParaRPr lang="en-GB" dirty="0"/>
          </a:p>
        </p:txBody>
      </p:sp>
    </p:spTree>
    <p:extLst>
      <p:ext uri="{BB962C8B-B14F-4D97-AF65-F5344CB8AC3E}">
        <p14:creationId xmlns:p14="http://schemas.microsoft.com/office/powerpoint/2010/main" val="1712059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t>
            </a:r>
            <a:r>
              <a:rPr lang="en-GB" dirty="0"/>
              <a:t>5</a:t>
            </a:r>
            <a:r>
              <a:rPr lang="en-GB" dirty="0" smtClean="0"/>
              <a:t>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 wrote this book? </a:t>
            </a:r>
            <a:endParaRPr lang="en-GB" dirty="0"/>
          </a:p>
        </p:txBody>
      </p:sp>
      <p:sp>
        <p:nvSpPr>
          <p:cNvPr id="4" name="AutoShape 2" descr="data:image/jpeg;base64,/9j/4AAQSkZJRgABAQAAAQABAAD/2wCEAAkGBhQSERUUExQWFRUUGBcYGBgYGBoWHhsaGBgaGhofFxgXHCYfGBwkGhgWHy8gJCcpLCwsFx8xNTAqNSYrLCkBCQoKDgwOGg8PGiwkHyQtLCwsLCwsLCwsLCwsLCwsLCwsLCwsLCwsLCwsKSwpLCwsLCksKSwsLCwpLCwsLCwpLP/AABEIALIBHAMBIgACEQEDEQH/xAAcAAAABwEBAAAAAAAAAAAAAAABAgMEBQYHAAj/xAA9EAABAwEGAwYFAgUCBwEAAAABAgMRAAQFBhIhMUFRYQcTcYGRoSKxwdHwMuEUQlJy8SOCFSQzNENiknT/xAAZAQADAQEBAAAAAAAAAAAAAAACAwQBAAX/xAAsEQACAgICAQMDAwQDAAAAAAAAAQIRAxIhMUEEIlETMoFCYXEzkaGxFCNS/9oADAMBAAIRAxEAPwDIbBaMiwfI+FTd4XA44QtI0I1mnOGcKKWc7iYA2B08yKnn79bQru5EbSePlyqLJm9/sHRh7fcFuLCq7QyW1GYEExp0pvZ+yR/vDMqSOCRJI68queH7OgJzsuSTrvNXuy2xyytKcebJREkohREc08qnjOdunSGSUavyYhelnFmluMqk7giMvrxqvN4iU2uW9I56zUr2lYrRbrYXW0lKAkJE7mOJA46+1U8r5VbiwrXkRObvg9Ddl9uZtrK1LCcySAUnw361lXanYWmrxdQyrMnQnXNlUR8SZ6E1FYVxCuzuEAwHND48DTjEVxvKcLqUKUFakgbGlQisU6fC+fkKTc42Vo1P3RdYSnvHfETw8aZXLdKnXBIOVOqvt49KdYktnxBpOyd/GnzlvLRARjqtmW7DGPwFhoolJ0TNa81ZbFabIe87spUk5ySEqTprrMivMt1tLU4ko4KGvnzrUf8Ag6bUEpcP0qPLGOOXHkdGUpx5MyvaypS+tDRK0hRCDxIB6dKfWC4svxu6Rw+9afcfZSkrORYEDUq+KqN2k3I/ZHw06UlBGZBRMEdQdZ6U5ZHKorr5A0UefPwQtuv9Uw18ITx4mOXIVLu4wcU2kNqUNpgx4yarNmsGbVUgb+n0oLU+E6D0H341ssMZNIOE3G2ycteLrUtvul2lYb/oCifUDU+tQLi0DZSieM6a+tMlOTvRZp8cSSEym2S91389Z1hbLy0GIkKI8vYU9t+N7a6QVvrOkTPDrVc50IcI2rnii+WjFkaJ668UKQr4xmBM661LqvVFpWhAVkRMqSdM0bDwqmISD0oxBSd6TL08W7XDHLM0qZrvfZ0ZUmAjeDGsaU0wxitan3UFRUgARqd9jVew1f0sLan44JTPGRU72fYKflanEKSFRB4nfaoJ4lCLUu/A+M7aoX/4V3tuLhnKmd+Z5e9TFnxSGrSGEanLMco1M1KOXMtoKTkKSdpHv1qjWC4nGrat5wblUeBEa0pLa78IZdVXk2S68T2VSMq3G0LA+JCiArjsDv5VA3v2gMutOWZKFFa0FOsZcp0neT4RWVXraM14twdI+U1fMDX3Y2bQpL+VLqkjIpSZ04gGNKo3lUV+3wIcVy38lLufDLrT6xAIUND58eRqRunB7rdoWs6hatIHntWg4lv+ypWFJUnbUjQUhcOKmysORmRB1HzFKlJuVN8dWMSVWv7GQ49YWHgFJUnc6gjfxqr9ya3nEuMbBaHQFFMpBHxgAnXziKn7twTdz9mBDLawsSVJ0M9FJOlWYsjXsXjyTTj+pma9hmHw7alvlQ/5cJhMAklYUAegEb861jGVsShsBSZBmsHvO3quy8XRYnTDaylKgZkb5VcFgHTyqw3n2jPFCVWiFEgCE6a8dKHK21S8m40rt+B/fl4td2ckBUVlF4NLCzJJqzXxbP4lKVtaQZ8ehpoEhcE6GsxXHlhz56PQVjuiyPWeVBJBBzKmCNOfCvNF/hItDoQrMgLUEq5gGBVxu/F3eJUzrAEAnltHWqFeLWR1aeR08DTfTfdTVcC8vV2SOHcQLszqVgnKD8QB3Fbi72k97ZVZUBRKYmdDIiY+lecwaseFL7KCWidFbUWfE62i/wCQcU10yDta/jV4n50gKmL5udYcKkpJSoyCBMc6dXLhZSxnc0SNgdCfHpTvqwjG2Bo3Lga3Hd+Y51bDbxrTcNYnaWMih0B61n1424H/AEmRPAkaCnVxKFmIU4ZEzB+nOpMsfqLZ9+EPg9HSN3ewHZ1MK7sBDikkhfDMRpmHEVgisKuZ1l7QhSpg7kHnw2rccP4ubtDaEBWUKgTPA/Kq/wBruE2mrEXmlFspUAUzosHx1kUEG+48fJ0l/wCufgyW1Xqlo5WgDB34D71IXnejqEpdQog8eWoqtWayqcWEp4+1X26LkbWwWnFagR16ECm5tcdN/kzHtK0vwKXD2l2hpHeJIUrYpIkHx10qLxLiNd4OJceiUiNBAA5JG5qJt93904WUKkJ1Ufp40KlBKJHLhWwhGXuQTbXA3vG1ACB+ePPwqDWSd9/3pxaDmMzSCUztP51qqKoRN2EIoOVCTFADTBZ1BNDQKrTAwP5+b06UmU7/ALfYU0pVpzh+ChaCTFLO+UKCknUGRW9dnGOe+bCSn4kxImsBNSVx3+5ZXM7Zj5VJ6jE5q12h+Kajw+j03fNqW4kBtoqIkjaSY9qy+2YiWu1Fh1pTSkzooQduXIjWaseHu0tKWw44nMCIOUiQd+PCqViDExvC80vNN5EtgI+LeNdVRx12qOtouUuxzerUV0RrzH/Pk7BKAR505as2Vxby9IEDoB96vTWD0uFLp3AGnnU2cGNvJGZHEaxppSnNtpJeBiikrZmVpR3zXeOaJgEA8hzprcmIMzi0I/6YAk9elW7tNwgqz2XMlYU3soRBHLoRpWf4ZbCWVr4zPkBTdKg77+Be1vgQv27Ataltamduf71CIvJxAKQogcpI9hTu6rU4XQlKSvvFfpAJJJP8oGpNXhjs8zrCn2y2YEpVKT5iqNvp+2fIrXflGe3egrdSOWp8qc4hteZQTwT8zVwv3D7VlBLcTxHOs7tDhUok7k03HL6ktvgF+1UObuvJTR5p4j7dautjsiHUhadQelUAVtvZze90t2FCXy0l2VZ+8EknTWeURS/Uwuq4CxyrsyllJYtI/pUdPA0GJ2IcCh/MPcftUoq51vtBWgUNfMcPant6YWeeZBQnMRBjbyrVkSkm/wCDHBuLRRAKmbruf+degGoH3qWurBLo+N1MRsDw6k7UN5Mg/CVQgb8J/amSzKT1iwYwr3Mt2GMR2dYCDqdttJrSLJhSyWmznMmQoEEpJSU+Y2NYRc18sWdfTjA9613DT7FqKPihK94OWdNtOdRyhpPrgentGrMpxFYm7C4tCDmhRCTzHWOlVK0WtSzKj+dK1jtuwtZrOGnWjlcWSlSM0ykCcwB2106zWREcqvwx9vPZLklz+xoFhtndspjiE1XsT3w84spW6tSRBSFLUoDwkwKtWD7pS+0EunURpMeFSj/ZoSvvUpU6E7ACYjpxqGM4wm7RTKLlFFLuWyBlour0JE68Bw86bMvqBU7Jzr26DgBQ3zby653aZCUmNdJPUcBXP7AA8wPzgKclfL8nR/0ItfETrrxUTuZozgCjl4TPkP3+VGACRA04z8/b50WxonXYREcNPz3qihbY0cYzHaEgT+eO9N3GISSdOHrr5aVOuNwNQBxNRy/jgn9IJ8zm5fTpXJnNEGoamg1qYVdJKyAeJj3ik/8AhcGJ1Ee/+DTN1QvRkd3elAETU6LqB47geuyo9vWkbVdcbawT6QCPagWTwN+j0RGXpSqGZ25T+eFOv4fLJMfn571wcCdRp9/8Gj2sW4V2M1pMTz+Y/JohOtKuuSKSol0LZL3BeJSsJJ0VpHXhWl3ZYkWRlTq4kyon7Vj7a4NXu9MUotFgCBouAlQ4SDv5gV53qsTbSXT7LMMuH8luwvid98KU2kqGY5REkgb6DatAu/FCu4hTSkOAEcInn+1Ubs1xMxYLL/rykKSDmCcx46QNeNJYlx3/ABBUuzAhKoCZEE8JIG09anitLlB/KCb2pSQx7SL9tTwSypRUknQJAGvEqiozCmH4BbcV+rWPHcVNWy0JS1mcMr+fhWa3jfT3fTmKSk/CAYjlRYlPKtUZPXG9jQrtwk7d9tbtTDZfQgklsfqhQg5fLbwp1intHNqVlaaU0GwUnPGaTEyBsBHjrQdnfa420FItkjbK4lObbgoDXzFQeLcQNWu1PPMpKUGBJEFWUASRzNG4PjYBNX7SoPX64p0laipMxHTnRL1sQjvE7HePnUYtVTFzWjOgtq15eFWSjrUkKT24ZC5qWbKo0mutbJQopPDbwqy4bunOzmI3UfpWzmoxs2EbdD6yYibbcAJATOw4eJrVcNlNoCQ1B0meVec8+tXfAGMXLIrMgzGhSdQQefKk5sCSs2GVt0bzarxs1jbi1KbbCgf1bL5gaanpXmXFNrQu0ulqQ0VqKByTOkdKvvabjBVssyZTkyqBgEnU9aylapovTpS5XS4QGVtcPyCk1eMIXie5KJ4EelUQfnGrNgl2XSnUzr7a0z1MU4GYm1Ijr+tK1PHMoq2iSVe5pTD1hC3ApX6E+5qQv7DzirSEhJynWYO0117r/h0BtG59hQbpxUI9sLWm5MRvq9srw7pRARGqTAn/ABW2YT7QGkWUd4FHQGUidwNCK88WdkrUBV9sVsTZ2E8dBI6cZpeWGla9hwe130J3wBabY+9kLedRVH166R51BPL+M8ht4Crgm9GXhBgFQjX83qiXi6nvFBJ+EGB4Aax4/WlenlKU2mPyJRjwEfdKhpoVaDoOH3qSsbQCQPyKjbGoqX5QB1P7TT3+IiTB1EDThx8OPrVz+CZHXnahlMfnLz41DuPkJCfCntmu520vJabTmWZgaRAkk9BFTb/ZVb0gkNBf9q0k+SZ1rLinTZtSfRXBbVLWkbSUj5a0iA5BWP5VAHpMx9dasdyYUKH0/wAWlTaQQYIImI51dbv7O2VLWtLmdpwzkAiN6VLPGPA7HhbXJlDduUI12/alEWxUx5/npFatbuyqzZfhUpKoOoP06VDXx2bNobCu+CFTuqNdOVAs8Gw1hml2Z87aiUR/Sr2P4Kag71MXhcSgqEfGTpCUkyeYA1io5y7nB+pCx4pNUwnFrhkuWMrG0UVIpR1kpjMCJ2kUUinJ8COuwBSjKyPOifKhbVWNWgoumXy9Bmu8FP8ASg+kT8qV7P28yfiGiSQOs1YMA2xpbKGVjcaSJBHEHrJq+t4FR3RUyQgkHKI09tq8VNtSxpfLL5JKptmWYhuS1OPIW0gqQjTeOOuhrj2WWu1KSUNZZ3UowmPH7Uqz2mllZbca/SSCQRwMVdGe3Cyps4Pdud4BARACTHHNO1OwLIq2VJf5FZXHw7Mrv3s4tdlWUqRm0kFJBBHQ01csymGCFghRn3q/Xn2od+O9U3AA0HIVTbwv1NsOUjLxij3nJ8rgFRjFfuVGKd3XZ3C6kNpKlzoACSekDU0la2ciyn08Ku3ZRimz2K1KW+CApOUKCZKZ3214cKsnL2WhCXJ1owM8+RnQppQ/qEHzBqasGHiw2G5mKsmP8fNd2HGdYAAJ+GZ6HWPGsqVjd5RJJ3Nee1PIqjykypOMeX2Veac3fasiweB0/PWmwTUnd+HnXSIEeNepNxS5I4p3wWLESs1lBHFI9qpUVrV14V71oNuSR86QV2OHPKSpSBqUjf1qHFmjjTiyjJjlLkzWwXY46YQknrVpstnVZQkhPxTz9Zp7fN8osaiy2j4k6EbZTyP2qq2m/nFkkkDy+VN9+bmuAPbD+TasI2pt8p7wDhP+alu0XCFiesqlFKG3Ej4FpgGeRA/UKyvs6vVfeKlUjSPEzW0tWCyWiyFTuUgpOdRVBTEzrwI4VKo6ylBVY1vZKT6PPTyG7MI3UfX9qUum1940oK3k/tUJeYAcWArMAoweYB0PprTy5xCSrqRVE41jsHG7nQW3vZRG37/k1FJWQR0/PKn94uyegqOinYl7bBzS91EjZncon0/PWuFtBMzoNB+elMHHeWw0pWyMKcUlCdSohI8SaNqlYEW26L52XWNRecfymAnKOO8T7RVutWM7S26W0WYrgE5iSgEATpmG+m3pVgwnh9Nls6GxuBKjzJ3+tP7QyDuEmdJP+K81y2lsemo0tSiJxct5akOWcFKUpUsoWFhIUAdQUgyJAMbEEVZLmUiYbAAIB0oXsPgqJBAn/wBv2k1J2CxoaTCYn5edLathLiI3vVXdpJNVW9GUO5VvFZBPwoTqpWvADblVhxOvOiOo9qNYrA0UpcCAVBIEkmRpw5cdRS0k5Gt8FLcxY0zCGbI4DlSvQoJKVCQSQomTGxg9KbWHFabRplgngeHly2q42rDbaiVJTBMyUhKZngVDWKSsGGmmZVkTmPLh5mmyUfCASkZbj2xFKkmIFVKdK1PtKYlgkfy6+9ZZV/pZXCiH1K9wFcka0ZCdD+cqKKoJzbuzi7mBYku5pXJBk850FPMQY7U0e4acylYMCAdOME7TVK7NrawlK0ukZz+jeesVW8T29Rti1g7EZf7Rw+frXkwhKWWUT0JtKCYxvdkodM6zrPMH6zTIr/P8VYn0JtTUjRSfY8arbiCCQdxwr0cUrVeURzVOyacXmso8PlUTZX8q0nkalbMP+V9frUIBXQ5TR0vDJa/GZyrHh9qikqqy3KyXWyhSSRsDB1/emVoww8k6JJTOhoMeRRuD8Gyi37kOb9ePcoHhUBNTeIXBkSkcPppUIE0WBVAzJ2X6+MJJu4p75spKv0k/FP8AaR5etM7Xfpbb+ARPqTWi9qbztqbbPcKSy0orKzrrEbjYVi172nMuBsB/mp8cFOXLsOUnGJfsG45To27+o7HhW32K1tIswdzDJlzFXgNf8V5FQ6UmRuNq0ayXupy7zqf0n1rckfpNOK7Mg91TZGdqWIWLZbS6wPhypSVRGYgHWPQeVUpR/PtXFVFirYR1VCZO2WbB78KI6g0piq3rCgMxGqp/ONRuGlEPiNjv0FaTasDtWuFFRB02qHK4481sognKHBlFmsq3FQkEn5ePKpF9vugGxrrr41up7MG2bIQzGcJJgj9RidVb1hlrs6w4tTmihmJHUcq15HOVNUg8cVHlDB1vMroJ9v3psBuY2HvTh5UJ046UitMI8TVkSeXNjcVbezKzBVvbza5EqWPEAAfOqqlHHxqz9nC4tmm+RX0ped1jbC9Ov+xG+NO9aduMJUJqvWS1RoTrSltvfImBqToANyeVeZHIteT15Y+eB3arUhsgbknQUulU7DhTC5rtOrjhlxWkbhI5D6mnqlqQr9OgG/3FYr7YLrpETiBMIJ86LcNvSUhKtFFMj88xTfEt9CIAzKOkDf8AYVCp7xbra4yJQDpO86a0t8SsJIu7zYFR1qcoE27SJmmVvtoAJonIJJUU3tBtEWdQ5wPUisvirxja352zykfOqYE6eYr0PSfZ+TzPVL3oNk+H1+lJtp3FLpVKR/uHz+lJRB/PEVUTj/DrkWhuOJHvpV/vDsuctCkqbWJOkEfWs1sr+RwKHAzV1sXanaGVJKYUExv08KjzRybpwKIU4PYUvHs3tl3uNSnvA8co7qVyqJgiAZjXyNObT2aKWrM5LZ4jj03qWsvbspVobU8ykNICgQ2STKtJlXy6ml8W9oItLRdaSUIyGM0Zj1MaD1NLyymnYMKaplIxNdgZRkbMgeenlVUbGoqVuy3FwqSskk6iajbayULIPl4VTiTj7Jdi5u6a6PQN3Y8u3/hyG0lIUGwnuchkKA1O0byc01T70xmylOUjUjlWd3Cs95vsJ9aRva0ZnVelK+ltOglPWNkleNiD0uII8OH7VBHTQ6RWg9j+GUW20OpcWQhCM2UaFRkDQnYCrpfXZ7YWXSkhOoB+I66+da8ksXi0dqpltvDG1kbsyu/UAMsFBBIVIiBG815itq0laigEJJJSOQnT2q74hzuWfYkZfcVQQknb2ovTW1cgctJ0ggNXPC7uayqR/cPUVA2HD61kZhlHufKr3hiyNNKDaiBPD7mu9Rki1SNxQd8mZLaIJB4GKOxZVLMJEn83rekdm1mtKgpKEzz+9QuMrhRdoSVITCpylIAEjgeRrP8AkuuI/k76KT5ZS7DdfctydCePEnoOVW3BywtJSXDn4669IrO70xApxWhgbf4p9g+1FDilSZEfOl5sMtHJ9hwmtqRsyk3gGVBLi3GwDslOYDkDEqrEb0t3eOKOw2136z1rXrJ2uN2VkpdbUopJCSkjXlmnbx1rGbwvLvn3HSAnvFqXA4SZihw41xLl8f2Dc/dqR7hlUDfbz/yfalbUNAnz+nsPnTZTkEnjPzopd1mvQSskscMRAB6j2qXwTaA3bm52VKfXb3FQXeChatBBBBhSTIPhQ5I7Jr5DhPVpnoxNlmD5U1vVtTYK0pzLJSEg6aGJ14TSWFL9TabOhwbkajkobiKmXm8yk8hrXia1wextfJG3Ffj7xKC2hDiFZVNqWQRtqDlgp21FS38W8RCrMrX+hSVbeMUxvKxkLDiNx9wfSRTqzX67l/RJ2JCwRzMg6inqSuugXGXcaf8AgjbU8NCmyvKKjAOVIk68SehqsYhxEuzIClMBJWJSlS5URMDRI5/KrNbsQuwAITExESNdNhyJquW2yKdWFqEq2SVa5RyTSm438jVCVc0g+FWn7UsLfAQgahsTJ/uPAdKlcTXWlISEzmOm/r5RTq5iEJHT3qKxPe6U51k6IB9ax0/ADfJmmNHgnKgbzJ8BVYKuFOLxtpdcUs8T7U2SnevZww0gkeRmnvNsUYOnn9KF07fmxiuX05/IUV1XzPzpguzkCTWjXr2YpRdybWl4qMAqSUwNZ2M1m6TVwsFttdqsncBxa0I/SjhoOm9Seo2VNOijDTTRUVfep99cWMD/ANR70zsmHH3T8Lao4kiPn+aVMYrsQZZQgHWQCDxgVuTJGUoxsCKaTZVWnSlQUNxU3bWA80HANQP803w5h9y2PoYaErWY1MAcyT4CtGf7K37GjKpaFpVxTO/Ea0Waajz8GY1fDM5uLQKPhUa4qVKPMzVwtOFXLMhRMGZNU5xBBg78q7FJTbaOmtUkSFzXg6y6lTSlJXOhQSDr1HyrQF2Bb0OO94VqAJKs0+c1Vuzm+GLNbmnbQJbSTOmbKSIBjpW52rtTu0K/6ufTcIKvKSN6R6nHu+6DxT18WUDBl/N2pJbWmCNCDqDVhvLs0SxZ1vMpTISVlAGpAEmD4TpVAwXbGg+UAjUeGxGxrV+/tr7KmGVIIKcpUdCEkRBV11G1TyjFScaY1NuKfBi6LaskqMITwHHzqEt14lS5SSANo086eYusz7D62Xk92pJ/TM6HUEEaEEVAE16OLGkrZLkm26PQXZXiNH8OFOr4QTyI3mqd204uatTrSGHM6GgZI2KieHlxqGwU6RZ1weJPtVKfV8R8TScMHs43wnYeRqk/LCLOtSmHbVldg7K0qKqeuixJbT3q+Gonh+9U5mtaF47sksZWQpCSAYUR61F3bh5axmX8IjQHQn7Vp2GLe3a0gFHL9Qqz4r7PLN/COOBa2ihBUVCIMCYIjyqGOSeuqXRS4xUtmec7a3CjEUgacWgDlp1pCvQh9qJcn3OgJrga5VdPpTAEWLC2J12RcpkpJ1FbJhzESX0A89vtWAWZ2FA1oGGbWpvQfpMEdK8r1UEpbI9P007jTNgCZFENhCuA8/8AFQV1X9EBfr96mVXgkJmftSouL5ZTT8DS02ZKf5RTB5sb08etYUJ+tU7EuKkMpKUmVHh96XVukG+FyHvbEQbKUJ/VE+HU1n+K8R98e7QfgG55mo633utRVrqrc/QVGH51fh9PT2Z5+fPxrE6jJ2oBrXTVxCdOtATXT4UUmto4Ok1uvYpbbG3ZF94ptLpVKisgGOETWEJp7Y7QUqTHNPzqfNHZcDcTq7NlxbjSz2dai2mQsmIEelZ1fT/8YC6nQiYHHzpvix/Nk8/kKZ3Fa4UUH+bbxqTHiqH1F2OnO5a+A2HcQOWN9D7UBaDpOx4EEcQRNaHbe1O0WtAUpKG0J2CZ1PMkn2rLrys2RZ5HUU/sb02dSR1FPyxUopryLh7XyPL3xs68YMZfnTS0Nh5GdO4+nOoWpS4lnMU/1CfStljWONx4MU3J0yMzU/sScySev0FI3lZS24oERxHhT26W/g24n6UcmpRTBiqk0J3FacryTO+nrWo4c7QHLGpUp71ChsTlMjkfOsxsNwuEhR+HaOelXlGHVO2eUancTpwqbM4/UTTG409aZUsbYrVeFqU+tIRoEhI1hKZgTx8dKrtP7Vc7yCczaxqZ0NObmw4t5wAgpTxJ09BVe8IxuyfWTZJYItpzKaAnMJ/alr07OrSVlTSQtKjIA314a1MqtlmsJQkD4tNAJPiTUleHaumzpAYSlbnNQ0Hjz8PeoPqZN7xrsq0jrUn0V1js0eaActGVMa5TpH9x+1RdvtbObKV5kj+kSJ+tNr/xdabYqX3lr5AmEieSRoBUK5VUcU29psU8iSqKLRYMaKs+YM7HY8vCaj72xVaXxldeWpA2QVHKPBMx7VCJOhoxVM02OGKdi5Tk1QLhNFihmRR2m5P0pr6AQkfSgIpV9vLSdacw3dxH+fWtlwPcbNrs6F2dYCgAFtLOyhoci+ROoBGx3rGga0Dslxa3YrUe/OVp1MFUE5FD9KoGsbpPiOVJy41NVIPHlcHwaLacIvIGiFeXxe4moK33daEyMrg8ARWm2THFgc/Ra2D0LiUn0VFHexbY0mDbGAeXfI+iqm/4kfDKV6lmJv2K2qlKQ8RyCT9BTF7AFrIzOIKBxK9D5I1Wo+Vbbe2L7GyP9W1tDjGfMT/tRJ9qzrEva1ZhIs7a3TtmUO7T7/Er0FHH06i7Ml6hszG/mWWv9JsKUrdxxxOUz/ShH8g57k6VCgU4t1tU64pxZlSlFR8T+RSeWE7fq2PQb1UuES3YRs6+vyoh3o21EokcCKCKFFCa0wUZdSEkGZOx+9HsiJWkdRTcVyTyoGuwrJrES5KR0qKamRG4OlEU8TuZjnrU1hS8m2LWw66nOhtaVKTuSAeAO/ODypaWkaCb2lZJ2q5nHWhmbUlW4lJHpPCmNhu1xsKDiSnbetqxJ2j2J5pHdKLhBknKRGm3xCs9xDiJm0IKW4kcqh3km4rlFCSfufZnjifiPifnWodlHZqi2IVaHHClKVEJSgCSeJJOw6DeswcTBg71O4ZxfabIqGHVthR+ICIPiCD7VZkTcf2ERfJpWJsDWZtwoWc2XYk61TLTY22lZWyMo86jMU4gddUMy1EnUmd/Go2z3vCfiEnnUMME9bT/AAUvJG6Ya2X6teg+EdN/Wrz2a4kVq0sExx3086zRGpirbh1/+GWk8T7+NU+oxxUKQnFNuVs3S9Lksi7GpxQSCEFWeYIIB+ukViS71W2gkgJJ8/StTwq6za1BDnETG0kcPnVO7asNMWVTKmTl7zNLUzERChOomSPKpsaWSnX7DJtxtXZltofK1FRMlVI5aOa5Sa9VdEfYmqjGgUNaNWnCZoQIFFIo4+laccKBZo6RRCdaw4GJjWnKLMC0pUaoUmfBQI+YpvT+605g6jiptRHighY9gaGfRq7GSU0shzrSKaGiOFzaTQfxRnf8FJRNFyxXUjgVPkGgUqaK7QTXVRhzaCohI1KiABzJMCnF4gd5lTqlsBAP9v6j5qJPnTq6UZEuPn/xDKjq6sEJ/wDkZl/7RzqMArO2b0jiDRCKWjSkzvRGBBvQzrQkVzlccDlooPSjjUUVFccwpGtGSaAjnQnb0rjiQYvMhsoJMkaUldrkODrpTRI1k0+unJ3zfeGEZk5ugnWkyioptDFJtpBr1YIXMHUU3sRhafGvQuJcEXa7YwppLYMAocQrVXiZ1rIbfgpTKswXKRrEa6VN9eKWsnyN0beyIC+P1DwNR8VI3m8FKgcKZRVOP7VYufMmTV33ItC5cTljnSS7wm0JP8oMDz0qzdqFvbFtcbsxBbEfp1GaPiCTymqhdt1qdVpoBuaSrcXLIFwmoxLqu1KQ0FJMb6jgdxBFUe13i46oqcWpRjdRKj6kzWqXG1Z1MqbXBIGonXl5bVll6IQHlpbMoCiB15x0qf0ji5ONcjM8XSkNEiTR+MUCRRzXpkgmrhXUZXCiitOEyN6UT9KJFKIrjgCdKKkUKqFNYYGp9cdoCLQ0o7ZwD/ar4VeyjTGuSa58oIXtdlLbikHdClJ9DHyikYqXxNKnEPEz37bbk9YyL88yT71Ec6GLtHMAUJVz8/35V3GiGjMOcGnnRSKUWdKe3SkJJeUAUsgKg8VnRA9dfBJrG6VnLkPfR7sIs4/8QlfV1cFf/wAgJR/s61GJo6nMxJOpMknmTvRIrEqRrYbhRF0cGirFEcFTXK2oEGjxXHBW6HLvRUnwpQ+FccInejKNco60I2rjgh+VHCqCa41lHInrjty0pJC1ADYSY9KUaxE44opUo5Tt/mmF1qlKhUfOU6aEGpPpRlJ2h+7SQtbmsqzyOv3pAKqYswS+Mp/V+bUxtV1LQqCknrFHDIvtfZkoPtF7vywtgmG0DwSPtSd3tgM6ADQ7CONDXV5r/pobH7ipWN0hbxBMwvWelRYH55Chrq9PD9z/AB/piZ/agU/SjV1dTxQDm1ESa6urTDjt60YbeVdXVwSANHbFdXVgJyfz1oDx86CurjSavD/tLIf/ANA8g5t7n1NQ6xrXV1DHo5gjfyoANfKurqMw5e1SLn/Yp6vuT1htET4SY8TXV1BLtBIijwoRufCurqMFgpoXR86CurjvAknejHahrq40TG9Lx9K6urjkJfeiq2rq6uODcPSuIrq6uOQ+ujj4Cmr36j4mgrqR+uQf6UPrl/6rfiPrV4cTrXV1ed6r+qv4LvTfaf/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RUUExQWFRUUGBcYGBgYGBoWHhsaGBgaGhofFxgXHCYfGBwkGhgWHy8gJCcpLCwsFx8xNTAqNSYrLCkBCQoKDgwOGg8PGiwkHyQtLCwsLCwsLCwsLCwsLCwsLCwsLCwsLCwsLCwsKSwpLCwsLCksKSwsLCwpLCwsLCwpLP/AABEIALIBHAMBIgACEQEDEQH/xAAcAAAABwEBAAAAAAAAAAAAAAABAgMEBQYHAAj/xAA9EAABAwEGAwYFAgUCBwEAAAABAgMRAAQFBhIhMUFRYQcTcYGRoSKxwdHwMuEUQlJy8SOCFSQzNENiknT/xAAZAQADAQEBAAAAAAAAAAAAAAACAwQBAAX/xAAsEQACAgICAQMDAwQDAAAAAAAAAQIRAxIhMUEEIlETMoFCYXEzkaGxFCNS/9oADAMBAAIRAxEAPwDIbBaMiwfI+FTd4XA44QtI0I1mnOGcKKWc7iYA2B08yKnn79bQru5EbSePlyqLJm9/sHRh7fcFuLCq7QyW1GYEExp0pvZ+yR/vDMqSOCRJI68queH7OgJzsuSTrvNXuy2xyytKcebJREkohREc08qnjOdunSGSUavyYhelnFmluMqk7giMvrxqvN4iU2uW9I56zUr2lYrRbrYXW0lKAkJE7mOJA46+1U8r5VbiwrXkRObvg9Ddl9uZtrK1LCcySAUnw361lXanYWmrxdQyrMnQnXNlUR8SZ6E1FYVxCuzuEAwHND48DTjEVxvKcLqUKUFakgbGlQisU6fC+fkKTc42Vo1P3RdYSnvHfETw8aZXLdKnXBIOVOqvt49KdYktnxBpOyd/GnzlvLRARjqtmW7DGPwFhoolJ0TNa81ZbFabIe87spUk5ySEqTprrMivMt1tLU4ko4KGvnzrUf8Ag6bUEpcP0qPLGOOXHkdGUpx5MyvaypS+tDRK0hRCDxIB6dKfWC4svxu6Rw+9afcfZSkrORYEDUq+KqN2k3I/ZHw06UlBGZBRMEdQdZ6U5ZHKorr5A0UefPwQtuv9Uw18ITx4mOXIVLu4wcU2kNqUNpgx4yarNmsGbVUgb+n0oLU+E6D0H341ssMZNIOE3G2ycteLrUtvul2lYb/oCifUDU+tQLi0DZSieM6a+tMlOTvRZp8cSSEym2S91389Z1hbLy0GIkKI8vYU9t+N7a6QVvrOkTPDrVc50IcI2rnii+WjFkaJ668UKQr4xmBM661LqvVFpWhAVkRMqSdM0bDwqmISD0oxBSd6TL08W7XDHLM0qZrvfZ0ZUmAjeDGsaU0wxitan3UFRUgARqd9jVew1f0sLan44JTPGRU72fYKflanEKSFRB4nfaoJ4lCLUu/A+M7aoX/4V3tuLhnKmd+Z5e9TFnxSGrSGEanLMco1M1KOXMtoKTkKSdpHv1qjWC4nGrat5wblUeBEa0pLa78IZdVXk2S68T2VSMq3G0LA+JCiArjsDv5VA3v2gMutOWZKFFa0FOsZcp0neT4RWVXraM14twdI+U1fMDX3Y2bQpL+VLqkjIpSZ04gGNKo3lUV+3wIcVy38lLufDLrT6xAIUND58eRqRunB7rdoWs6hatIHntWg4lv+ypWFJUnbUjQUhcOKmysORmRB1HzFKlJuVN8dWMSVWv7GQ49YWHgFJUnc6gjfxqr9ya3nEuMbBaHQFFMpBHxgAnXziKn7twTdz9mBDLawsSVJ0M9FJOlWYsjXsXjyTTj+pma9hmHw7alvlQ/5cJhMAklYUAegEb861jGVsShsBSZBmsHvO3quy8XRYnTDaylKgZkb5VcFgHTyqw3n2jPFCVWiFEgCE6a8dKHK21S8m40rt+B/fl4td2ckBUVlF4NLCzJJqzXxbP4lKVtaQZ8ehpoEhcE6GsxXHlhz56PQVjuiyPWeVBJBBzKmCNOfCvNF/hItDoQrMgLUEq5gGBVxu/F3eJUzrAEAnltHWqFeLWR1aeR08DTfTfdTVcC8vV2SOHcQLszqVgnKD8QB3Fbi72k97ZVZUBRKYmdDIiY+lecwaseFL7KCWidFbUWfE62i/wCQcU10yDta/jV4n50gKmL5udYcKkpJSoyCBMc6dXLhZSxnc0SNgdCfHpTvqwjG2Bo3Lga3Hd+Y51bDbxrTcNYnaWMih0B61n1424H/AEmRPAkaCnVxKFmIU4ZEzB+nOpMsfqLZ9+EPg9HSN3ewHZ1MK7sBDikkhfDMRpmHEVgisKuZ1l7QhSpg7kHnw2rccP4ubtDaEBWUKgTPA/Kq/wBruE2mrEXmlFspUAUzosHx1kUEG+48fJ0l/wCufgyW1Xqlo5WgDB34D71IXnejqEpdQog8eWoqtWayqcWEp4+1X26LkbWwWnFagR16ECm5tcdN/kzHtK0vwKXD2l2hpHeJIUrYpIkHx10qLxLiNd4OJceiUiNBAA5JG5qJt93904WUKkJ1Ufp40KlBKJHLhWwhGXuQTbXA3vG1ACB+ePPwqDWSd9/3pxaDmMzSCUztP51qqKoRN2EIoOVCTFADTBZ1BNDQKrTAwP5+b06UmU7/ALfYU0pVpzh+ChaCTFLO+UKCknUGRW9dnGOe+bCSn4kxImsBNSVx3+5ZXM7Zj5VJ6jE5q12h+Kajw+j03fNqW4kBtoqIkjaSY9qy+2YiWu1Fh1pTSkzooQduXIjWaseHu0tKWw44nMCIOUiQd+PCqViDExvC80vNN5EtgI+LeNdVRx12qOtouUuxzerUV0RrzH/Pk7BKAR505as2Vxby9IEDoB96vTWD0uFLp3AGnnU2cGNvJGZHEaxppSnNtpJeBiikrZmVpR3zXeOaJgEA8hzprcmIMzi0I/6YAk9elW7tNwgqz2XMlYU3soRBHLoRpWf4ZbCWVr4zPkBTdKg77+Be1vgQv27Ataltamduf71CIvJxAKQogcpI9hTu6rU4XQlKSvvFfpAJJJP8oGpNXhjs8zrCn2y2YEpVKT5iqNvp+2fIrXflGe3egrdSOWp8qc4hteZQTwT8zVwv3D7VlBLcTxHOs7tDhUok7k03HL6ktvgF+1UObuvJTR5p4j7dautjsiHUhadQelUAVtvZze90t2FCXy0l2VZ+8EknTWeURS/Uwuq4CxyrsyllJYtI/pUdPA0GJ2IcCh/MPcftUoq51vtBWgUNfMcPant6YWeeZBQnMRBjbyrVkSkm/wCDHBuLRRAKmbruf+degGoH3qWurBLo+N1MRsDw6k7UN5Mg/CVQgb8J/amSzKT1iwYwr3Mt2GMR2dYCDqdttJrSLJhSyWmznMmQoEEpJSU+Y2NYRc18sWdfTjA9613DT7FqKPihK94OWdNtOdRyhpPrgentGrMpxFYm7C4tCDmhRCTzHWOlVK0WtSzKj+dK1jtuwtZrOGnWjlcWSlSM0ykCcwB2106zWREcqvwx9vPZLklz+xoFhtndspjiE1XsT3w84spW6tSRBSFLUoDwkwKtWD7pS+0EunURpMeFSj/ZoSvvUpU6E7ACYjpxqGM4wm7RTKLlFFLuWyBlour0JE68Bw86bMvqBU7Jzr26DgBQ3zby653aZCUmNdJPUcBXP7AA8wPzgKclfL8nR/0ItfETrrxUTuZozgCjl4TPkP3+VGACRA04z8/b50WxonXYREcNPz3qihbY0cYzHaEgT+eO9N3GISSdOHrr5aVOuNwNQBxNRy/jgn9IJ8zm5fTpXJnNEGoamg1qYVdJKyAeJj3ik/8AhcGJ1Ee/+DTN1QvRkd3elAETU6LqB47geuyo9vWkbVdcbawT6QCPagWTwN+j0RGXpSqGZ25T+eFOv4fLJMfn571wcCdRp9/8Gj2sW4V2M1pMTz+Y/JohOtKuuSKSol0LZL3BeJSsJJ0VpHXhWl3ZYkWRlTq4kyon7Vj7a4NXu9MUotFgCBouAlQ4SDv5gV53qsTbSXT7LMMuH8luwvid98KU2kqGY5REkgb6DatAu/FCu4hTSkOAEcInn+1Ubs1xMxYLL/rykKSDmCcx46QNeNJYlx3/ABBUuzAhKoCZEE8JIG09anitLlB/KCb2pSQx7SL9tTwSypRUknQJAGvEqiozCmH4BbcV+rWPHcVNWy0JS1mcMr+fhWa3jfT3fTmKSk/CAYjlRYlPKtUZPXG9jQrtwk7d9tbtTDZfQgklsfqhQg5fLbwp1intHNqVlaaU0GwUnPGaTEyBsBHjrQdnfa420FItkjbK4lObbgoDXzFQeLcQNWu1PPMpKUGBJEFWUASRzNG4PjYBNX7SoPX64p0laipMxHTnRL1sQjvE7HePnUYtVTFzWjOgtq15eFWSjrUkKT24ZC5qWbKo0mutbJQopPDbwqy4bunOzmI3UfpWzmoxs2EbdD6yYibbcAJATOw4eJrVcNlNoCQ1B0meVec8+tXfAGMXLIrMgzGhSdQQefKk5sCSs2GVt0bzarxs1jbi1KbbCgf1bL5gaanpXmXFNrQu0ulqQ0VqKByTOkdKvvabjBVssyZTkyqBgEnU9aylapovTpS5XS4QGVtcPyCk1eMIXie5KJ4EelUQfnGrNgl2XSnUzr7a0z1MU4GYm1Ijr+tK1PHMoq2iSVe5pTD1hC3ApX6E+5qQv7DzirSEhJynWYO0117r/h0BtG59hQbpxUI9sLWm5MRvq9srw7pRARGqTAn/ABW2YT7QGkWUd4FHQGUidwNCK88WdkrUBV9sVsTZ2E8dBI6cZpeWGla9hwe130J3wBabY+9kLedRVH166R51BPL+M8ht4Crgm9GXhBgFQjX83qiXi6nvFBJ+EGB4Aax4/WlenlKU2mPyJRjwEfdKhpoVaDoOH3qSsbQCQPyKjbGoqX5QB1P7TT3+IiTB1EDThx8OPrVz+CZHXnahlMfnLz41DuPkJCfCntmu520vJabTmWZgaRAkk9BFTb/ZVb0gkNBf9q0k+SZ1rLinTZtSfRXBbVLWkbSUj5a0iA5BWP5VAHpMx9dasdyYUKH0/wAWlTaQQYIImI51dbv7O2VLWtLmdpwzkAiN6VLPGPA7HhbXJlDduUI12/alEWxUx5/npFatbuyqzZfhUpKoOoP06VDXx2bNobCu+CFTuqNdOVAs8Gw1hml2Z87aiUR/Sr2P4Kag71MXhcSgqEfGTpCUkyeYA1io5y7nB+pCx4pNUwnFrhkuWMrG0UVIpR1kpjMCJ2kUUinJ8COuwBSjKyPOifKhbVWNWgoumXy9Bmu8FP8ASg+kT8qV7P28yfiGiSQOs1YMA2xpbKGVjcaSJBHEHrJq+t4FR3RUyQgkHKI09tq8VNtSxpfLL5JKptmWYhuS1OPIW0gqQjTeOOuhrj2WWu1KSUNZZ3UowmPH7Uqz2mllZbca/SSCQRwMVdGe3Cyps4Pdud4BARACTHHNO1OwLIq2VJf5FZXHw7Mrv3s4tdlWUqRm0kFJBBHQ01csymGCFghRn3q/Xn2od+O9U3AA0HIVTbwv1NsOUjLxij3nJ8rgFRjFfuVGKd3XZ3C6kNpKlzoACSekDU0la2ciyn08Ku3ZRimz2K1KW+CApOUKCZKZ3214cKsnL2WhCXJ1owM8+RnQppQ/qEHzBqasGHiw2G5mKsmP8fNd2HGdYAAJ+GZ6HWPGsqVjd5RJJ3Nee1PIqjykypOMeX2Veac3fasiweB0/PWmwTUnd+HnXSIEeNepNxS5I4p3wWLESs1lBHFI9qpUVrV14V71oNuSR86QV2OHPKSpSBqUjf1qHFmjjTiyjJjlLkzWwXY46YQknrVpstnVZQkhPxTz9Zp7fN8osaiy2j4k6EbZTyP2qq2m/nFkkkDy+VN9+bmuAPbD+TasI2pt8p7wDhP+alu0XCFiesqlFKG3Ej4FpgGeRA/UKyvs6vVfeKlUjSPEzW0tWCyWiyFTuUgpOdRVBTEzrwI4VKo6ylBVY1vZKT6PPTyG7MI3UfX9qUum1940oK3k/tUJeYAcWArMAoweYB0PprTy5xCSrqRVE41jsHG7nQW3vZRG37/k1FJWQR0/PKn94uyegqOinYl7bBzS91EjZncon0/PWuFtBMzoNB+elMHHeWw0pWyMKcUlCdSohI8SaNqlYEW26L52XWNRecfymAnKOO8T7RVutWM7S26W0WYrgE5iSgEATpmG+m3pVgwnh9Nls6GxuBKjzJ3+tP7QyDuEmdJP+K81y2lsemo0tSiJxct5akOWcFKUpUsoWFhIUAdQUgyJAMbEEVZLmUiYbAAIB0oXsPgqJBAn/wBv2k1J2CxoaTCYn5edLathLiI3vVXdpJNVW9GUO5VvFZBPwoTqpWvADblVhxOvOiOo9qNYrA0UpcCAVBIEkmRpw5cdRS0k5Gt8FLcxY0zCGbI4DlSvQoJKVCQSQomTGxg9KbWHFabRplgngeHly2q42rDbaiVJTBMyUhKZngVDWKSsGGmmZVkTmPLh5mmyUfCASkZbj2xFKkmIFVKdK1PtKYlgkfy6+9ZZV/pZXCiH1K9wFcka0ZCdD+cqKKoJzbuzi7mBYku5pXJBk850FPMQY7U0e4acylYMCAdOME7TVK7NrawlK0ukZz+jeesVW8T29Rti1g7EZf7Rw+frXkwhKWWUT0JtKCYxvdkodM6zrPMH6zTIr/P8VYn0JtTUjRSfY8arbiCCQdxwr0cUrVeURzVOyacXmso8PlUTZX8q0nkalbMP+V9frUIBXQ5TR0vDJa/GZyrHh9qikqqy3KyXWyhSSRsDB1/emVoww8k6JJTOhoMeRRuD8Gyi37kOb9ePcoHhUBNTeIXBkSkcPppUIE0WBVAzJ2X6+MJJu4p75spKv0k/FP8AaR5etM7Xfpbb+ARPqTWi9qbztqbbPcKSy0orKzrrEbjYVi172nMuBsB/mp8cFOXLsOUnGJfsG45To27+o7HhW32K1tIswdzDJlzFXgNf8V5FQ6UmRuNq0ayXupy7zqf0n1rckfpNOK7Mg91TZGdqWIWLZbS6wPhypSVRGYgHWPQeVUpR/PtXFVFirYR1VCZO2WbB78KI6g0piq3rCgMxGqp/ONRuGlEPiNjv0FaTasDtWuFFRB02qHK4481sognKHBlFmsq3FQkEn5ePKpF9vugGxrrr41up7MG2bIQzGcJJgj9RidVb1hlrs6w4tTmihmJHUcq15HOVNUg8cVHlDB1vMroJ9v3psBuY2HvTh5UJ046UitMI8TVkSeXNjcVbezKzBVvbza5EqWPEAAfOqqlHHxqz9nC4tmm+RX0ped1jbC9Ov+xG+NO9aduMJUJqvWS1RoTrSltvfImBqToANyeVeZHIteT15Y+eB3arUhsgbknQUulU7DhTC5rtOrjhlxWkbhI5D6mnqlqQr9OgG/3FYr7YLrpETiBMIJ86LcNvSUhKtFFMj88xTfEt9CIAzKOkDf8AYVCp7xbra4yJQDpO86a0t8SsJIu7zYFR1qcoE27SJmmVvtoAJonIJJUU3tBtEWdQ5wPUisvirxja352zykfOqYE6eYr0PSfZ+TzPVL3oNk+H1+lJtp3FLpVKR/uHz+lJRB/PEVUTj/DrkWhuOJHvpV/vDsuctCkqbWJOkEfWs1sr+RwKHAzV1sXanaGVJKYUExv08KjzRybpwKIU4PYUvHs3tl3uNSnvA8co7qVyqJgiAZjXyNObT2aKWrM5LZ4jj03qWsvbspVobU8ykNICgQ2STKtJlXy6ml8W9oItLRdaSUIyGM0Zj1MaD1NLyymnYMKaplIxNdgZRkbMgeenlVUbGoqVuy3FwqSskk6iajbayULIPl4VTiTj7Jdi5u6a6PQN3Y8u3/hyG0lIUGwnuchkKA1O0byc01T70xmylOUjUjlWd3Cs95vsJ9aRva0ZnVelK+ltOglPWNkleNiD0uII8OH7VBHTQ6RWg9j+GUW20OpcWQhCM2UaFRkDQnYCrpfXZ7YWXSkhOoB+I66+da8ksXi0dqpltvDG1kbsyu/UAMsFBBIVIiBG815itq0laigEJJJSOQnT2q74hzuWfYkZfcVQQknb2ovTW1cgctJ0ggNXPC7uayqR/cPUVA2HD61kZhlHufKr3hiyNNKDaiBPD7mu9Rki1SNxQd8mZLaIJB4GKOxZVLMJEn83rekdm1mtKgpKEzz+9QuMrhRdoSVITCpylIAEjgeRrP8AkuuI/k76KT5ZS7DdfctydCePEnoOVW3BywtJSXDn4669IrO70xApxWhgbf4p9g+1FDilSZEfOl5sMtHJ9hwmtqRsyk3gGVBLi3GwDslOYDkDEqrEb0t3eOKOw2136z1rXrJ2uN2VkpdbUopJCSkjXlmnbx1rGbwvLvn3HSAnvFqXA4SZihw41xLl8f2Dc/dqR7hlUDfbz/yfalbUNAnz+nsPnTZTkEnjPzopd1mvQSskscMRAB6j2qXwTaA3bm52VKfXb3FQXeChatBBBBhSTIPhQ5I7Jr5DhPVpnoxNlmD5U1vVtTYK0pzLJSEg6aGJ14TSWFL9TabOhwbkajkobiKmXm8yk8hrXia1wextfJG3Ffj7xKC2hDiFZVNqWQRtqDlgp21FS38W8RCrMrX+hSVbeMUxvKxkLDiNx9wfSRTqzX67l/RJ2JCwRzMg6inqSuugXGXcaf8AgjbU8NCmyvKKjAOVIk68SehqsYhxEuzIClMBJWJSlS5URMDRI5/KrNbsQuwAITExESNdNhyJquW2yKdWFqEq2SVa5RyTSm438jVCVc0g+FWn7UsLfAQgahsTJ/uPAdKlcTXWlISEzmOm/r5RTq5iEJHT3qKxPe6U51k6IB9ax0/ADfJmmNHgnKgbzJ8BVYKuFOLxtpdcUs8T7U2SnevZww0gkeRmnvNsUYOnn9KF07fmxiuX05/IUV1XzPzpguzkCTWjXr2YpRdybWl4qMAqSUwNZ2M1m6TVwsFttdqsncBxa0I/SjhoOm9Seo2VNOijDTTRUVfep99cWMD/ANR70zsmHH3T8Lao4kiPn+aVMYrsQZZQgHWQCDxgVuTJGUoxsCKaTZVWnSlQUNxU3bWA80HANQP803w5h9y2PoYaErWY1MAcyT4CtGf7K37GjKpaFpVxTO/Ea0Waajz8GY1fDM5uLQKPhUa4qVKPMzVwtOFXLMhRMGZNU5xBBg78q7FJTbaOmtUkSFzXg6y6lTSlJXOhQSDr1HyrQF2Bb0OO94VqAJKs0+c1Vuzm+GLNbmnbQJbSTOmbKSIBjpW52rtTu0K/6ufTcIKvKSN6R6nHu+6DxT18WUDBl/N2pJbWmCNCDqDVhvLs0SxZ1vMpTISVlAGpAEmD4TpVAwXbGg+UAjUeGxGxrV+/tr7KmGVIIKcpUdCEkRBV11G1TyjFScaY1NuKfBi6LaskqMITwHHzqEt14lS5SSANo086eYusz7D62Xk92pJ/TM6HUEEaEEVAE16OLGkrZLkm26PQXZXiNH8OFOr4QTyI3mqd204uatTrSGHM6GgZI2KieHlxqGwU6RZ1weJPtVKfV8R8TScMHs43wnYeRqk/LCLOtSmHbVldg7K0qKqeuixJbT3q+Gonh+9U5mtaF47sksZWQpCSAYUR61F3bh5axmX8IjQHQn7Vp2GLe3a0gFHL9Qqz4r7PLN/COOBa2ihBUVCIMCYIjyqGOSeuqXRS4xUtmec7a3CjEUgacWgDlp1pCvQh9qJcn3OgJrga5VdPpTAEWLC2J12RcpkpJ1FbJhzESX0A89vtWAWZ2FA1oGGbWpvQfpMEdK8r1UEpbI9P007jTNgCZFENhCuA8/8AFQV1X9EBfr96mVXgkJmftSouL5ZTT8DS02ZKf5RTB5sb08etYUJ+tU7EuKkMpKUmVHh96XVukG+FyHvbEQbKUJ/VE+HU1n+K8R98e7QfgG55mo633utRVrqrc/QVGH51fh9PT2Z5+fPxrE6jJ2oBrXTVxCdOtATXT4UUmto4Ok1uvYpbbG3ZF94ptLpVKisgGOETWEJp7Y7QUqTHNPzqfNHZcDcTq7NlxbjSz2dai2mQsmIEelZ1fT/8YC6nQiYHHzpvix/Nk8/kKZ3Fa4UUH+bbxqTHiqH1F2OnO5a+A2HcQOWN9D7UBaDpOx4EEcQRNaHbe1O0WtAUpKG0J2CZ1PMkn2rLrys2RZ5HUU/sb02dSR1FPyxUopryLh7XyPL3xs68YMZfnTS0Nh5GdO4+nOoWpS4lnMU/1CfStljWONx4MU3J0yMzU/sScySev0FI3lZS24oERxHhT26W/g24n6UcmpRTBiqk0J3FacryTO+nrWo4c7QHLGpUp71ChsTlMjkfOsxsNwuEhR+HaOelXlGHVO2eUancTpwqbM4/UTTG409aZUsbYrVeFqU+tIRoEhI1hKZgTx8dKrtP7Vc7yCczaxqZ0NObmw4t5wAgpTxJ09BVe8IxuyfWTZJYItpzKaAnMJ/alr07OrSVlTSQtKjIA314a1MqtlmsJQkD4tNAJPiTUleHaumzpAYSlbnNQ0Hjz8PeoPqZN7xrsq0jrUn0V1js0eaActGVMa5TpH9x+1RdvtbObKV5kj+kSJ+tNr/xdabYqX3lr5AmEieSRoBUK5VUcU29psU8iSqKLRYMaKs+YM7HY8vCaj72xVaXxldeWpA2QVHKPBMx7VCJOhoxVM02OGKdi5Tk1QLhNFihmRR2m5P0pr6AQkfSgIpV9vLSdacw3dxH+fWtlwPcbNrs6F2dYCgAFtLOyhoci+ROoBGx3rGga0Dslxa3YrUe/OVp1MFUE5FD9KoGsbpPiOVJy41NVIPHlcHwaLacIvIGiFeXxe4moK33daEyMrg8ARWm2THFgc/Ra2D0LiUn0VFHexbY0mDbGAeXfI+iqm/4kfDKV6lmJv2K2qlKQ8RyCT9BTF7AFrIzOIKBxK9D5I1Wo+Vbbe2L7GyP9W1tDjGfMT/tRJ9qzrEva1ZhIs7a3TtmUO7T7/Er0FHH06i7Ml6hszG/mWWv9JsKUrdxxxOUz/ShH8g57k6VCgU4t1tU64pxZlSlFR8T+RSeWE7fq2PQb1UuES3YRs6+vyoh3o21EokcCKCKFFCa0wUZdSEkGZOx+9HsiJWkdRTcVyTyoGuwrJrES5KR0qKamRG4OlEU8TuZjnrU1hS8m2LWw66nOhtaVKTuSAeAO/ODypaWkaCb2lZJ2q5nHWhmbUlW4lJHpPCmNhu1xsKDiSnbetqxJ2j2J5pHdKLhBknKRGm3xCs9xDiJm0IKW4kcqh3km4rlFCSfufZnjifiPifnWodlHZqi2IVaHHClKVEJSgCSeJJOw6DeswcTBg71O4ZxfabIqGHVthR+ICIPiCD7VZkTcf2ERfJpWJsDWZtwoWc2XYk61TLTY22lZWyMo86jMU4gddUMy1EnUmd/Go2z3vCfiEnnUMME9bT/AAUvJG6Ya2X6teg+EdN/Wrz2a4kVq0sExx3086zRGpirbh1/+GWk8T7+NU+oxxUKQnFNuVs3S9Lksi7GpxQSCEFWeYIIB+ukViS71W2gkgJJ8/StTwq6za1BDnETG0kcPnVO7asNMWVTKmTl7zNLUzERChOomSPKpsaWSnX7DJtxtXZltofK1FRMlVI5aOa5Sa9VdEfYmqjGgUNaNWnCZoQIFFIo4+laccKBZo6RRCdaw4GJjWnKLMC0pUaoUmfBQI+YpvT+605g6jiptRHighY9gaGfRq7GSU0shzrSKaGiOFzaTQfxRnf8FJRNFyxXUjgVPkGgUqaK7QTXVRhzaCohI1KiABzJMCnF4gd5lTqlsBAP9v6j5qJPnTq6UZEuPn/xDKjq6sEJ/wDkZl/7RzqMArO2b0jiDRCKWjSkzvRGBBvQzrQkVzlccDlooPSjjUUVFccwpGtGSaAjnQnb0rjiQYvMhsoJMkaUldrkODrpTRI1k0+unJ3zfeGEZk5ugnWkyioptDFJtpBr1YIXMHUU3sRhafGvQuJcEXa7YwppLYMAocQrVXiZ1rIbfgpTKswXKRrEa6VN9eKWsnyN0beyIC+P1DwNR8VI3m8FKgcKZRVOP7VYufMmTV33ItC5cTljnSS7wm0JP8oMDz0qzdqFvbFtcbsxBbEfp1GaPiCTymqhdt1qdVpoBuaSrcXLIFwmoxLqu1KQ0FJMb6jgdxBFUe13i46oqcWpRjdRKj6kzWqXG1Z1MqbXBIGonXl5bVll6IQHlpbMoCiB15x0qf0ji5ONcjM8XSkNEiTR+MUCRRzXpkgmrhXUZXCiitOEyN6UT9KJFKIrjgCdKKkUKqFNYYGp9cdoCLQ0o7ZwD/ar4VeyjTGuSa58oIXtdlLbikHdClJ9DHyikYqXxNKnEPEz37bbk9YyL88yT71Ec6GLtHMAUJVz8/35V3GiGjMOcGnnRSKUWdKe3SkJJeUAUsgKg8VnRA9dfBJrG6VnLkPfR7sIs4/8QlfV1cFf/wAgJR/s61GJo6nMxJOpMknmTvRIrEqRrYbhRF0cGirFEcFTXK2oEGjxXHBW6HLvRUnwpQ+FccInejKNco60I2rjgh+VHCqCa41lHInrjty0pJC1ADYSY9KUaxE44opUo5Tt/mmF1qlKhUfOU6aEGpPpRlJ2h+7SQtbmsqzyOv3pAKqYswS+Mp/V+bUxtV1LQqCknrFHDIvtfZkoPtF7vywtgmG0DwSPtSd3tgM6ADQ7CONDXV5r/pobH7ipWN0hbxBMwvWelRYH55Chrq9PD9z/AB/piZ/agU/SjV1dTxQDm1ESa6urTDjt60YbeVdXVwSANHbFdXVgJyfz1oDx86CurjSavD/tLIf/ANA8g5t7n1NQ6xrXV1DHo5gjfyoANfKurqMw5e1SLn/Yp6vuT1htET4SY8TXV1BLtBIijwoRufCurqMFgpoXR86CurjvAknejHahrq40TG9Lx9K6urjkJfeiq2rq6uODcPSuIrq6uOQ+ujj4Cmr36j4mgrqR+uQf6UPrl/6rfiPrV4cTrXV1ed6r+qv4LvTfaf/Z"/>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descr="C:\Users\john\Desktop\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079" y="2204864"/>
            <a:ext cx="23812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76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2016224"/>
          </a:xfrm>
        </p:spPr>
        <p:txBody>
          <a:bodyPr>
            <a:normAutofit/>
          </a:bodyPr>
          <a:lstStyle/>
          <a:p>
            <a:r>
              <a:rPr lang="en-GB" dirty="0" smtClean="0"/>
              <a:t>David Copperfield by</a:t>
            </a:r>
            <a:br>
              <a:rPr lang="en-GB" dirty="0" smtClean="0"/>
            </a:br>
            <a:r>
              <a:rPr lang="en-GB" dirty="0" smtClean="0"/>
              <a:t>Charles Dickens</a:t>
            </a:r>
            <a:endParaRPr lang="en-GB" dirty="0"/>
          </a:p>
        </p:txBody>
      </p:sp>
      <p:sp>
        <p:nvSpPr>
          <p:cNvPr id="3" name="Content Placeholder 2"/>
          <p:cNvSpPr>
            <a:spLocks noGrp="1"/>
          </p:cNvSpPr>
          <p:nvPr>
            <p:ph idx="1"/>
          </p:nvPr>
        </p:nvSpPr>
        <p:spPr>
          <a:xfrm>
            <a:off x="457200" y="2420888"/>
            <a:ext cx="7139136" cy="3705275"/>
          </a:xfrm>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dirty="0" smtClean="0"/>
              <a:t>             Double or Quits?</a:t>
            </a:r>
            <a:endParaRPr lang="en-GB" dirty="0"/>
          </a:p>
        </p:txBody>
      </p:sp>
    </p:spTree>
    <p:extLst>
      <p:ext uri="{BB962C8B-B14F-4D97-AF65-F5344CB8AC3E}">
        <p14:creationId xmlns:p14="http://schemas.microsoft.com/office/powerpoint/2010/main" val="3974052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100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 wrote this book?</a:t>
            </a:r>
            <a:endParaRPr lang="en-GB" dirty="0"/>
          </a:p>
        </p:txBody>
      </p:sp>
      <p:pic>
        <p:nvPicPr>
          <p:cNvPr id="7170" name="Picture 2" descr="C:\Users\john\Desktop\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2276872"/>
            <a:ext cx="18859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17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512168"/>
          </a:xfrm>
        </p:spPr>
        <p:txBody>
          <a:bodyPr/>
          <a:lstStyle/>
          <a:p>
            <a:r>
              <a:rPr lang="en-GB" dirty="0" smtClean="0"/>
              <a:t>Pilgrim’s Progress by</a:t>
            </a:r>
            <a:br>
              <a:rPr lang="en-GB" dirty="0" smtClean="0"/>
            </a:br>
            <a:r>
              <a:rPr lang="en-GB" dirty="0" smtClean="0"/>
              <a:t>John Bunyan</a:t>
            </a:r>
            <a:endParaRPr lang="en-GB" dirty="0"/>
          </a:p>
        </p:txBody>
      </p:sp>
      <p:sp>
        <p:nvSpPr>
          <p:cNvPr id="3" name="Content Placeholder 2"/>
          <p:cNvSpPr>
            <a:spLocks noGrp="1"/>
          </p:cNvSpPr>
          <p:nvPr>
            <p:ph idx="1"/>
          </p:nvPr>
        </p:nvSpPr>
        <p:spPr>
          <a:xfrm>
            <a:off x="457200" y="2708920"/>
            <a:ext cx="8229600" cy="3417243"/>
          </a:xfrm>
        </p:spPr>
        <p:txBody>
          <a:bodyPr/>
          <a:lstStyle/>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9178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GB" dirty="0" smtClean="0"/>
              <a:t>A Question of Sport</a:t>
            </a:r>
            <a:br>
              <a:rPr lang="en-GB" dirty="0" smtClean="0"/>
            </a:br>
            <a:r>
              <a:rPr lang="en-GB" dirty="0" smtClean="0"/>
              <a:t>2</a:t>
            </a:r>
            <a:r>
              <a:rPr lang="en-GB" baseline="30000" dirty="0" smtClean="0"/>
              <a:t>nd</a:t>
            </a:r>
            <a:r>
              <a:rPr lang="en-GB" dirty="0" smtClean="0"/>
              <a:t> December 1968 – present day</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5112568" cy="3983422"/>
          </a:xfrm>
          <a:prstGeom prst="rect">
            <a:avLst/>
          </a:prstGeom>
          <a:noFill/>
          <a:ln>
            <a:noFill/>
          </a:ln>
        </p:spPr>
      </p:pic>
    </p:spTree>
    <p:extLst>
      <p:ext uri="{BB962C8B-B14F-4D97-AF65-F5344CB8AC3E}">
        <p14:creationId xmlns:p14="http://schemas.microsoft.com/office/powerpoint/2010/main" val="552162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200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 wrote this book?</a:t>
            </a:r>
            <a:endParaRPr lang="en-GB" dirty="0"/>
          </a:p>
        </p:txBody>
      </p:sp>
      <p:pic>
        <p:nvPicPr>
          <p:cNvPr id="6146" name="Picture 2" descr="C:\Users\john\Desktop\w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276872"/>
            <a:ext cx="226695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6065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512168"/>
          </a:xfrm>
        </p:spPr>
        <p:txBody>
          <a:bodyPr>
            <a:normAutofit fontScale="90000"/>
          </a:bodyPr>
          <a:lstStyle/>
          <a:p>
            <a:r>
              <a:rPr lang="en-GB" dirty="0" smtClean="0"/>
              <a:t>Wuthering Heights by</a:t>
            </a:r>
            <a:br>
              <a:rPr lang="en-GB" dirty="0" smtClean="0"/>
            </a:br>
            <a:r>
              <a:rPr lang="en-GB" dirty="0" smtClean="0"/>
              <a:t>Emily Bronte</a:t>
            </a:r>
            <a:br>
              <a:rPr lang="en-GB" dirty="0" smtClean="0"/>
            </a:br>
            <a:endParaRPr lang="en-GB" dirty="0"/>
          </a:p>
        </p:txBody>
      </p:sp>
      <p:sp>
        <p:nvSpPr>
          <p:cNvPr id="3" name="Content Placeholder 2"/>
          <p:cNvSpPr>
            <a:spLocks noGrp="1"/>
          </p:cNvSpPr>
          <p:nvPr>
            <p:ph idx="1"/>
          </p:nvPr>
        </p:nvSpPr>
        <p:spPr>
          <a:xfrm>
            <a:off x="457200" y="2636912"/>
            <a:ext cx="8229600" cy="3489251"/>
          </a:xfrm>
        </p:spPr>
        <p:txBody>
          <a:bodyPr/>
          <a:lstStyle/>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1210072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400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 wrote this book?</a:t>
            </a:r>
            <a:endParaRPr lang="en-GB" dirty="0"/>
          </a:p>
        </p:txBody>
      </p:sp>
      <p:pic>
        <p:nvPicPr>
          <p:cNvPr id="5122" name="Picture 2" descr="C:\Users\john\Deskto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2204864"/>
            <a:ext cx="2486025"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91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728192"/>
          </a:xfrm>
        </p:spPr>
        <p:txBody>
          <a:bodyPr/>
          <a:lstStyle/>
          <a:p>
            <a:r>
              <a:rPr lang="en-GB" dirty="0" smtClean="0"/>
              <a:t>Gulliver’s Travels by</a:t>
            </a:r>
            <a:br>
              <a:rPr lang="en-GB" dirty="0" smtClean="0"/>
            </a:br>
            <a:r>
              <a:rPr lang="en-GB" dirty="0" smtClean="0"/>
              <a:t>Jonathan Swift</a:t>
            </a:r>
            <a:endParaRPr lang="en-GB" dirty="0"/>
          </a:p>
        </p:txBody>
      </p:sp>
      <p:sp>
        <p:nvSpPr>
          <p:cNvPr id="3" name="Content Placeholder 2"/>
          <p:cNvSpPr>
            <a:spLocks noGrp="1"/>
          </p:cNvSpPr>
          <p:nvPr>
            <p:ph idx="1"/>
          </p:nvPr>
        </p:nvSpPr>
        <p:spPr>
          <a:xfrm>
            <a:off x="457200" y="2708920"/>
            <a:ext cx="8229600" cy="3417243"/>
          </a:xfrm>
        </p:spPr>
        <p:txBody>
          <a:bodyPr/>
          <a:lstStyle/>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1246613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800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 wrote this book?</a:t>
            </a:r>
            <a:endParaRPr lang="en-GB" dirty="0"/>
          </a:p>
        </p:txBody>
      </p:sp>
      <p:pic>
        <p:nvPicPr>
          <p:cNvPr id="4098" name="Picture 2" descr="C:\Users\john\Desktop\ci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132856"/>
            <a:ext cx="2447925"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6339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800200"/>
          </a:xfrm>
        </p:spPr>
        <p:txBody>
          <a:bodyPr/>
          <a:lstStyle/>
          <a:p>
            <a:r>
              <a:rPr lang="en-GB" dirty="0" smtClean="0"/>
              <a:t>Catcher in the Rye by</a:t>
            </a:r>
            <a:br>
              <a:rPr lang="en-GB" dirty="0" smtClean="0"/>
            </a:br>
            <a:r>
              <a:rPr lang="en-GB" dirty="0" err="1" smtClean="0"/>
              <a:t>J.D.Salinger</a:t>
            </a:r>
            <a:endParaRPr lang="en-GB" dirty="0"/>
          </a:p>
        </p:txBody>
      </p:sp>
      <p:sp>
        <p:nvSpPr>
          <p:cNvPr id="3" name="Content Placeholder 2"/>
          <p:cNvSpPr>
            <a:spLocks noGrp="1"/>
          </p:cNvSpPr>
          <p:nvPr>
            <p:ph idx="1"/>
          </p:nvPr>
        </p:nvSpPr>
        <p:spPr>
          <a:xfrm>
            <a:off x="457200" y="2708920"/>
            <a:ext cx="8229600" cy="3417243"/>
          </a:xfrm>
        </p:spPr>
        <p:txBody>
          <a:bodyPr/>
          <a:lstStyle/>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2970435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1,600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 wrote this book?</a:t>
            </a:r>
            <a:endParaRPr lang="en-GB" dirty="0"/>
          </a:p>
        </p:txBody>
      </p:sp>
      <p:pic>
        <p:nvPicPr>
          <p:cNvPr id="3074" name="Picture 2" descr="C:\Users\john\Desktop\lot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204864"/>
            <a:ext cx="2390775"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34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512168"/>
          </a:xfrm>
        </p:spPr>
        <p:txBody>
          <a:bodyPr/>
          <a:lstStyle/>
          <a:p>
            <a:r>
              <a:rPr lang="en-GB" dirty="0" smtClean="0"/>
              <a:t>The Last of the Mohicans by</a:t>
            </a:r>
            <a:br>
              <a:rPr lang="en-GB" dirty="0" smtClean="0"/>
            </a:br>
            <a:r>
              <a:rPr lang="en-GB" dirty="0" smtClean="0"/>
              <a:t>James </a:t>
            </a:r>
            <a:r>
              <a:rPr lang="en-GB" dirty="0" err="1" smtClean="0"/>
              <a:t>Fenimore</a:t>
            </a:r>
            <a:r>
              <a:rPr lang="en-GB" dirty="0" smtClean="0"/>
              <a:t> Cooper</a:t>
            </a:r>
            <a:endParaRPr lang="en-GB" dirty="0"/>
          </a:p>
        </p:txBody>
      </p:sp>
      <p:sp>
        <p:nvSpPr>
          <p:cNvPr id="3" name="Content Placeholder 2"/>
          <p:cNvSpPr>
            <a:spLocks noGrp="1"/>
          </p:cNvSpPr>
          <p:nvPr>
            <p:ph idx="1"/>
          </p:nvPr>
        </p:nvSpPr>
        <p:spPr>
          <a:xfrm>
            <a:off x="457200" y="2852936"/>
            <a:ext cx="8229600" cy="3273227"/>
          </a:xfrm>
        </p:spPr>
        <p:txBody>
          <a:bodyPr/>
          <a:lstStyle/>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2553598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3,200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 wrote this book?</a:t>
            </a:r>
            <a:endParaRPr lang="en-GB" dirty="0"/>
          </a:p>
        </p:txBody>
      </p:sp>
      <p:pic>
        <p:nvPicPr>
          <p:cNvPr id="2050" name="Picture 2" descr="C:\Users\john\Desktop\moon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2132856"/>
            <a:ext cx="222885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84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512168"/>
          </a:xfrm>
        </p:spPr>
        <p:txBody>
          <a:bodyPr/>
          <a:lstStyle/>
          <a:p>
            <a:r>
              <a:rPr lang="en-GB" dirty="0" smtClean="0"/>
              <a:t>The Moonshine by</a:t>
            </a:r>
            <a:br>
              <a:rPr lang="en-GB" dirty="0" smtClean="0"/>
            </a:br>
            <a:r>
              <a:rPr lang="en-GB" dirty="0" err="1" smtClean="0"/>
              <a:t>Wilkie</a:t>
            </a:r>
            <a:r>
              <a:rPr lang="en-GB" dirty="0" smtClean="0"/>
              <a:t> Collins</a:t>
            </a:r>
            <a:endParaRPr lang="en-GB" dirty="0"/>
          </a:p>
        </p:txBody>
      </p:sp>
      <p:sp>
        <p:nvSpPr>
          <p:cNvPr id="3" name="Content Placeholder 2"/>
          <p:cNvSpPr>
            <a:spLocks noGrp="1"/>
          </p:cNvSpPr>
          <p:nvPr>
            <p:ph idx="1"/>
          </p:nvPr>
        </p:nvSpPr>
        <p:spPr>
          <a:xfrm>
            <a:off x="457200" y="2996952"/>
            <a:ext cx="8229600" cy="3129211"/>
          </a:xfrm>
        </p:spPr>
        <p:txBody>
          <a:bodyPr/>
          <a:lstStyle/>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2889382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In this section you are asked 20 questions.</a:t>
            </a:r>
          </a:p>
          <a:p>
            <a:pPr marL="0" indent="0" algn="ctr">
              <a:buNone/>
            </a:pPr>
            <a:r>
              <a:rPr lang="en-GB" dirty="0" smtClean="0"/>
              <a:t>Your target is 300 points.</a:t>
            </a:r>
            <a:endParaRPr lang="en-GB" dirty="0"/>
          </a:p>
        </p:txBody>
      </p:sp>
    </p:spTree>
    <p:extLst>
      <p:ext uri="{BB962C8B-B14F-4D97-AF65-F5344CB8AC3E}">
        <p14:creationId xmlns:p14="http://schemas.microsoft.com/office/powerpoint/2010/main" val="358060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6,400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Who wrote this book?</a:t>
            </a:r>
          </a:p>
          <a:p>
            <a:pPr marL="0" indent="0" algn="ctr">
              <a:buNone/>
            </a:pPr>
            <a:endParaRPr lang="en-GB" dirty="0"/>
          </a:p>
        </p:txBody>
      </p:sp>
      <p:pic>
        <p:nvPicPr>
          <p:cNvPr id="1026" name="Picture 2" descr="C:\Users\john\Desktop\phant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8" y="2132856"/>
            <a:ext cx="24860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6433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229600" cy="1440160"/>
          </a:xfrm>
        </p:spPr>
        <p:txBody>
          <a:bodyPr/>
          <a:lstStyle/>
          <a:p>
            <a:r>
              <a:rPr lang="en-GB" dirty="0" smtClean="0"/>
              <a:t>The Phantom of the Opera by</a:t>
            </a:r>
            <a:br>
              <a:rPr lang="en-GB" dirty="0" smtClean="0"/>
            </a:br>
            <a:r>
              <a:rPr lang="en-GB" dirty="0" smtClean="0"/>
              <a:t>Gaston </a:t>
            </a:r>
            <a:r>
              <a:rPr lang="en-GB" dirty="0" err="1" smtClean="0"/>
              <a:t>Leroux</a:t>
            </a:r>
            <a:endParaRPr lang="en-GB" dirty="0"/>
          </a:p>
        </p:txBody>
      </p:sp>
      <p:sp>
        <p:nvSpPr>
          <p:cNvPr id="3" name="Content Placeholder 2"/>
          <p:cNvSpPr>
            <a:spLocks noGrp="1"/>
          </p:cNvSpPr>
          <p:nvPr>
            <p:ph idx="1"/>
          </p:nvPr>
        </p:nvSpPr>
        <p:spPr>
          <a:xfrm>
            <a:off x="457200" y="2996952"/>
            <a:ext cx="8229600" cy="3129211"/>
          </a:xfrm>
        </p:spPr>
        <p:txBody>
          <a:bodyPr/>
          <a:lstStyle/>
          <a:p>
            <a:pPr marL="0" indent="0" algn="ctr">
              <a:buNone/>
            </a:pPr>
            <a:endParaRPr lang="en-GB" dirty="0" smtClean="0"/>
          </a:p>
          <a:p>
            <a:pPr marL="0" indent="0" algn="ctr">
              <a:buNone/>
            </a:pPr>
            <a:r>
              <a:rPr lang="en-GB" dirty="0" smtClean="0"/>
              <a:t>Did you hit the jackpot?</a:t>
            </a:r>
            <a:endParaRPr lang="en-GB" dirty="0"/>
          </a:p>
        </p:txBody>
      </p:sp>
    </p:spTree>
    <p:extLst>
      <p:ext uri="{BB962C8B-B14F-4D97-AF65-F5344CB8AC3E}">
        <p14:creationId xmlns:p14="http://schemas.microsoft.com/office/powerpoint/2010/main" val="68914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Have you met, or even surpassed, the overall target of 1700 points?</a:t>
            </a:r>
          </a:p>
          <a:p>
            <a:pPr marL="0" indent="0" algn="ctr">
              <a:buNone/>
            </a:pPr>
            <a:r>
              <a:rPr lang="en-GB" dirty="0" smtClean="0"/>
              <a:t>Your target, by the end of round 5, is 2500 points.</a:t>
            </a:r>
            <a:endParaRPr lang="en-GB" dirty="0"/>
          </a:p>
        </p:txBody>
      </p:sp>
    </p:spTree>
    <p:extLst>
      <p:ext uri="{BB962C8B-B14F-4D97-AF65-F5344CB8AC3E}">
        <p14:creationId xmlns:p14="http://schemas.microsoft.com/office/powerpoint/2010/main" val="1806081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Half way through the show</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564904"/>
            <a:ext cx="2261289" cy="280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105" y="1641658"/>
            <a:ext cx="3211319" cy="229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53" y="1604126"/>
            <a:ext cx="2610524" cy="153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547" y="1402854"/>
            <a:ext cx="16478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5370263"/>
            <a:ext cx="16478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91" y="3140967"/>
            <a:ext cx="2143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369692"/>
            <a:ext cx="2143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103" y="5160713"/>
            <a:ext cx="990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53" y="4369692"/>
            <a:ext cx="20383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6426" y="5703638"/>
            <a:ext cx="20383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84168" y="3967583"/>
            <a:ext cx="2039825" cy="584775"/>
          </a:xfrm>
          <a:prstGeom prst="rect">
            <a:avLst/>
          </a:prstGeom>
          <a:noFill/>
        </p:spPr>
        <p:txBody>
          <a:bodyPr wrap="square" rtlCol="0">
            <a:spAutoFit/>
          </a:bodyPr>
          <a:lstStyle/>
          <a:p>
            <a:r>
              <a:rPr lang="en-GB" sz="3200" dirty="0" smtClean="0"/>
              <a:t>Lucky</a:t>
            </a:r>
            <a:endParaRPr lang="en-GB" sz="3200" dirty="0"/>
          </a:p>
        </p:txBody>
      </p:sp>
    </p:spTree>
    <p:extLst>
      <p:ext uri="{BB962C8B-B14F-4D97-AF65-F5344CB8AC3E}">
        <p14:creationId xmlns:p14="http://schemas.microsoft.com/office/powerpoint/2010/main" val="33462451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Family Fortunes</a:t>
            </a:r>
            <a:br>
              <a:rPr lang="en-GB" smtClean="0"/>
            </a:br>
            <a:r>
              <a:rPr lang="en-GB" smtClean="0"/>
              <a:t>1980 - 2002</a:t>
            </a:r>
            <a:endParaRPr lang="en-GB" dirty="0"/>
          </a:p>
        </p:txBody>
      </p:sp>
      <p:pic>
        <p:nvPicPr>
          <p:cNvPr id="4" name="Picture 2" descr="C:\Users\john\Desktop\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07742"/>
            <a:ext cx="5040560" cy="38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56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Fortunes</a:t>
            </a:r>
            <a:endParaRPr lang="en-GB" dirty="0"/>
          </a:p>
        </p:txBody>
      </p:sp>
      <p:sp>
        <p:nvSpPr>
          <p:cNvPr id="3" name="Content Placeholder 2"/>
          <p:cNvSpPr>
            <a:spLocks noGrp="1"/>
          </p:cNvSpPr>
          <p:nvPr>
            <p:ph idx="1"/>
          </p:nvPr>
        </p:nvSpPr>
        <p:spPr>
          <a:xfrm>
            <a:off x="457200" y="1412776"/>
            <a:ext cx="8229600" cy="4713387"/>
          </a:xfrm>
        </p:spPr>
        <p:txBody>
          <a:bodyPr>
            <a:normAutofit lnSpcReduction="10000"/>
          </a:bodyPr>
          <a:lstStyle/>
          <a:p>
            <a:pPr marL="0" indent="0" algn="ctr">
              <a:buNone/>
            </a:pPr>
            <a:r>
              <a:rPr lang="en-GB" sz="2400" dirty="0" smtClean="0"/>
              <a:t>In this section there are 20 possible answers to a particular question.</a:t>
            </a:r>
          </a:p>
          <a:p>
            <a:pPr marL="0" indent="0" algn="ctr">
              <a:buNone/>
            </a:pPr>
            <a:r>
              <a:rPr lang="en-GB" sz="2400" dirty="0" smtClean="0"/>
              <a:t>Stage 1 The topic is given</a:t>
            </a:r>
          </a:p>
          <a:p>
            <a:pPr marL="0" indent="0" algn="ctr">
              <a:buNone/>
            </a:pPr>
            <a:r>
              <a:rPr lang="en-GB" sz="2400" dirty="0" smtClean="0"/>
              <a:t>Stage 2 Each team have to nominate how many answers they will provide. </a:t>
            </a:r>
          </a:p>
          <a:p>
            <a:pPr marL="0" indent="0" algn="ctr">
              <a:buNone/>
            </a:pPr>
            <a:r>
              <a:rPr lang="en-GB" sz="2400" dirty="0" smtClean="0"/>
              <a:t>Stage 3 The question is asked.</a:t>
            </a:r>
          </a:p>
          <a:p>
            <a:pPr marL="0" indent="0" algn="ctr">
              <a:buNone/>
            </a:pPr>
            <a:r>
              <a:rPr lang="en-GB" sz="2400" dirty="0" smtClean="0"/>
              <a:t>Stage 4 The teams record exactly the number of answers they have nominated.</a:t>
            </a:r>
          </a:p>
          <a:p>
            <a:pPr marL="0" indent="0" algn="ctr">
              <a:buNone/>
            </a:pPr>
            <a:r>
              <a:rPr lang="en-GB" sz="2400" dirty="0" smtClean="0"/>
              <a:t>Stage 5 All teams correctly meeting their nominated total receive 50 points per nominated answer.</a:t>
            </a:r>
          </a:p>
          <a:p>
            <a:pPr marL="0" indent="0" algn="ctr">
              <a:buNone/>
            </a:pPr>
            <a:r>
              <a:rPr lang="en-GB" sz="2400" dirty="0" smtClean="0"/>
              <a:t>Any team not meeting their nominated total, or providing an incorrect answer, score ZERO on this round.</a:t>
            </a:r>
            <a:endParaRPr lang="en-GB" sz="2400" dirty="0"/>
          </a:p>
        </p:txBody>
      </p:sp>
    </p:spTree>
    <p:extLst>
      <p:ext uri="{BB962C8B-B14F-4D97-AF65-F5344CB8AC3E}">
        <p14:creationId xmlns:p14="http://schemas.microsoft.com/office/powerpoint/2010/main" val="3579346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1 The Topic</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dirty="0" smtClean="0"/>
              <a:t>English Counties</a:t>
            </a:r>
            <a:endParaRPr lang="en-GB" dirty="0"/>
          </a:p>
        </p:txBody>
      </p:sp>
    </p:spTree>
    <p:extLst>
      <p:ext uri="{BB962C8B-B14F-4D97-AF65-F5344CB8AC3E}">
        <p14:creationId xmlns:p14="http://schemas.microsoft.com/office/powerpoint/2010/main" val="1761438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2</a:t>
            </a:r>
            <a:endParaRPr lang="en-GB" dirty="0"/>
          </a:p>
        </p:txBody>
      </p:sp>
      <p:sp>
        <p:nvSpPr>
          <p:cNvPr id="3" name="Content Placeholder 2"/>
          <p:cNvSpPr>
            <a:spLocks noGrp="1"/>
          </p:cNvSpPr>
          <p:nvPr>
            <p:ph idx="1"/>
          </p:nvPr>
        </p:nvSpPr>
        <p:spPr/>
        <p:txBody>
          <a:bodyPr/>
          <a:lstStyle/>
          <a:p>
            <a:pPr marL="0" indent="0" algn="ctr">
              <a:buNone/>
            </a:pPr>
            <a:r>
              <a:rPr lang="en-GB" dirty="0" smtClean="0"/>
              <a:t>How well do you know the counties which make up England ?</a:t>
            </a:r>
          </a:p>
          <a:p>
            <a:pPr marL="0" indent="0" algn="ctr">
              <a:buNone/>
            </a:pPr>
            <a:r>
              <a:rPr lang="en-GB" dirty="0" smtClean="0"/>
              <a:t>Nominate your target, up to a maximum of 20, to identify.</a:t>
            </a:r>
          </a:p>
          <a:p>
            <a:pPr marL="0" indent="0" algn="ctr">
              <a:buNone/>
            </a:pPr>
            <a:r>
              <a:rPr lang="en-GB" dirty="0" smtClean="0"/>
              <a:t>If you meet your target exactly you will receive 50 pts for each correctly identified answer.</a:t>
            </a:r>
            <a:endParaRPr lang="en-GB" dirty="0"/>
          </a:p>
        </p:txBody>
      </p:sp>
    </p:spTree>
    <p:extLst>
      <p:ext uri="{BB962C8B-B14F-4D97-AF65-F5344CB8AC3E}">
        <p14:creationId xmlns:p14="http://schemas.microsoft.com/office/powerpoint/2010/main" val="1621884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3</a:t>
            </a:r>
            <a:endParaRPr lang="en-GB" dirty="0"/>
          </a:p>
        </p:txBody>
      </p:sp>
      <p:sp>
        <p:nvSpPr>
          <p:cNvPr id="3" name="Content Placeholder 2"/>
          <p:cNvSpPr>
            <a:spLocks noGrp="1"/>
          </p:cNvSpPr>
          <p:nvPr>
            <p:ph idx="1"/>
          </p:nvPr>
        </p:nvSpPr>
        <p:spPr/>
        <p:txBody>
          <a:bodyPr/>
          <a:lstStyle/>
          <a:p>
            <a:pPr marL="0" indent="0" algn="ctr">
              <a:buNone/>
            </a:pPr>
            <a:r>
              <a:rPr lang="en-GB" dirty="0" smtClean="0"/>
              <a:t>Record the names of any English county which, alphabetically, lies between I and T inclusive.</a:t>
            </a:r>
          </a:p>
          <a:p>
            <a:pPr marL="0" indent="0" algn="ctr">
              <a:buNone/>
            </a:pPr>
            <a:endParaRPr lang="en-GB" dirty="0"/>
          </a:p>
          <a:p>
            <a:pPr marL="0" indent="0" algn="ctr">
              <a:buNone/>
            </a:pPr>
            <a:r>
              <a:rPr lang="en-GB" dirty="0" smtClean="0"/>
              <a:t>There are 20 in total. </a:t>
            </a:r>
          </a:p>
          <a:p>
            <a:pPr marL="0" indent="0" algn="ctr">
              <a:buNone/>
            </a:pPr>
            <a:endParaRPr lang="en-GB" dirty="0" smtClean="0"/>
          </a:p>
          <a:p>
            <a:pPr marL="0" indent="0" algn="ctr">
              <a:buNone/>
            </a:pPr>
            <a:r>
              <a:rPr lang="en-GB" dirty="0" smtClean="0"/>
              <a:t>Only record sufficient to meet your target.</a:t>
            </a:r>
            <a:endParaRPr lang="en-GB" dirty="0"/>
          </a:p>
        </p:txBody>
      </p:sp>
    </p:spTree>
    <p:extLst>
      <p:ext uri="{BB962C8B-B14F-4D97-AF65-F5344CB8AC3E}">
        <p14:creationId xmlns:p14="http://schemas.microsoft.com/office/powerpoint/2010/main" val="467691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4</a:t>
            </a:r>
            <a:endParaRPr lang="en-GB" dirty="0"/>
          </a:p>
        </p:txBody>
      </p:sp>
      <p:sp>
        <p:nvSpPr>
          <p:cNvPr id="3" name="Content Placeholder 2"/>
          <p:cNvSpPr>
            <a:spLocks noGrp="1"/>
          </p:cNvSpPr>
          <p:nvPr>
            <p:ph idx="1"/>
          </p:nvPr>
        </p:nvSpPr>
        <p:spPr/>
        <p:txBody>
          <a:bodyPr/>
          <a:lstStyle/>
          <a:p>
            <a:pPr marL="0" indent="0" algn="ctr">
              <a:buNone/>
            </a:pPr>
            <a:r>
              <a:rPr lang="en-GB" dirty="0" smtClean="0"/>
              <a:t>Hand in your answers, ensuring you have only recorded sufficient to meet your target.</a:t>
            </a:r>
            <a:endParaRPr lang="en-GB" dirty="0"/>
          </a:p>
        </p:txBody>
      </p:sp>
    </p:spTree>
    <p:extLst>
      <p:ext uri="{BB962C8B-B14F-4D97-AF65-F5344CB8AC3E}">
        <p14:creationId xmlns:p14="http://schemas.microsoft.com/office/powerpoint/2010/main" val="1577790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Celtic Sports Stars</a:t>
            </a:r>
            <a:br>
              <a:rPr lang="en-GB" sz="2800" dirty="0" smtClean="0"/>
            </a:br>
            <a:r>
              <a:rPr lang="en-GB" sz="2000" dirty="0" smtClean="0"/>
              <a:t>10 pts per competitor (Bonus 10 pts for Ireland, Scotland or Wales)</a:t>
            </a: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2876513"/>
              </p:ext>
            </p:extLst>
          </p:nvPr>
        </p:nvGraphicFramePr>
        <p:xfrm>
          <a:off x="457200" y="1600200"/>
          <a:ext cx="8229600" cy="34798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 </a:t>
                      </a:r>
                      <a:endParaRPr lang="en-GB" dirty="0"/>
                    </a:p>
                  </a:txBody>
                  <a:tcPr/>
                </a:tc>
                <a:tc>
                  <a:txBody>
                    <a:bodyPr/>
                    <a:lstStyle/>
                    <a:p>
                      <a:pPr algn="ctr"/>
                      <a:r>
                        <a:rPr lang="en-GB" dirty="0" smtClean="0"/>
                        <a:t>2 </a:t>
                      </a:r>
                      <a:endParaRPr lang="en-GB" dirty="0"/>
                    </a:p>
                  </a:txBody>
                  <a:tcPr/>
                </a:tc>
              </a:tr>
            </a:tbl>
          </a:graphicData>
        </a:graphic>
      </p:graphicFrame>
      <p:pic>
        <p:nvPicPr>
          <p:cNvPr id="1026" name="Picture 2" descr="C:\Users\john\Desktop\george b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13617"/>
            <a:ext cx="2445246" cy="2334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Desktop\lynn dav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304" y="2013617"/>
            <a:ext cx="2496079" cy="233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554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5</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3087533"/>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GB" dirty="0" smtClean="0"/>
                        <a:t>Isle of Wight</a:t>
                      </a:r>
                      <a:endParaRPr lang="en-GB" dirty="0"/>
                    </a:p>
                  </a:txBody>
                  <a:tcPr/>
                </a:tc>
                <a:tc>
                  <a:txBody>
                    <a:bodyPr/>
                    <a:lstStyle/>
                    <a:p>
                      <a:pPr algn="ctr"/>
                      <a:r>
                        <a:rPr lang="en-GB" dirty="0" smtClean="0"/>
                        <a:t>Nottinghamshire</a:t>
                      </a:r>
                      <a:endParaRPr lang="en-GB" dirty="0"/>
                    </a:p>
                  </a:txBody>
                  <a:tcPr/>
                </a:tc>
              </a:tr>
              <a:tr h="370840">
                <a:tc>
                  <a:txBody>
                    <a:bodyPr/>
                    <a:lstStyle/>
                    <a:p>
                      <a:pPr algn="ctr"/>
                      <a:r>
                        <a:rPr lang="en-GB" dirty="0" smtClean="0"/>
                        <a:t>Kent</a:t>
                      </a:r>
                      <a:endParaRPr lang="en-GB" dirty="0"/>
                    </a:p>
                  </a:txBody>
                  <a:tcPr/>
                </a:tc>
                <a:tc>
                  <a:txBody>
                    <a:bodyPr/>
                    <a:lstStyle/>
                    <a:p>
                      <a:pPr algn="ctr"/>
                      <a:r>
                        <a:rPr lang="en-GB" dirty="0" smtClean="0"/>
                        <a:t>Oxfordshire</a:t>
                      </a:r>
                      <a:endParaRPr lang="en-GB" dirty="0"/>
                    </a:p>
                  </a:txBody>
                  <a:tcPr/>
                </a:tc>
              </a:tr>
              <a:tr h="370840">
                <a:tc>
                  <a:txBody>
                    <a:bodyPr/>
                    <a:lstStyle/>
                    <a:p>
                      <a:pPr algn="ctr"/>
                      <a:r>
                        <a:rPr lang="en-GB" dirty="0" smtClean="0"/>
                        <a:t>Lancashire</a:t>
                      </a:r>
                      <a:endParaRPr lang="en-GB" dirty="0"/>
                    </a:p>
                  </a:txBody>
                  <a:tcPr/>
                </a:tc>
                <a:tc>
                  <a:txBody>
                    <a:bodyPr/>
                    <a:lstStyle/>
                    <a:p>
                      <a:pPr algn="ctr"/>
                      <a:r>
                        <a:rPr lang="en-GB" dirty="0" smtClean="0"/>
                        <a:t>Rutland</a:t>
                      </a:r>
                      <a:endParaRPr lang="en-GB" dirty="0"/>
                    </a:p>
                  </a:txBody>
                  <a:tcPr/>
                </a:tc>
              </a:tr>
              <a:tr h="370840">
                <a:tc>
                  <a:txBody>
                    <a:bodyPr/>
                    <a:lstStyle/>
                    <a:p>
                      <a:pPr algn="ctr"/>
                      <a:r>
                        <a:rPr lang="en-GB" dirty="0" smtClean="0"/>
                        <a:t>Leicestershire</a:t>
                      </a:r>
                      <a:endParaRPr lang="en-GB" dirty="0"/>
                    </a:p>
                  </a:txBody>
                  <a:tcPr/>
                </a:tc>
                <a:tc>
                  <a:txBody>
                    <a:bodyPr/>
                    <a:lstStyle/>
                    <a:p>
                      <a:pPr algn="ctr"/>
                      <a:r>
                        <a:rPr lang="en-GB" dirty="0" smtClean="0"/>
                        <a:t>Shropshire</a:t>
                      </a:r>
                      <a:endParaRPr lang="en-GB" dirty="0"/>
                    </a:p>
                  </a:txBody>
                  <a:tcPr/>
                </a:tc>
              </a:tr>
              <a:tr h="370840">
                <a:tc>
                  <a:txBody>
                    <a:bodyPr/>
                    <a:lstStyle/>
                    <a:p>
                      <a:pPr algn="ctr"/>
                      <a:r>
                        <a:rPr lang="en-GB" dirty="0" smtClean="0"/>
                        <a:t>Lincolnshire</a:t>
                      </a:r>
                      <a:endParaRPr lang="en-GB" dirty="0"/>
                    </a:p>
                  </a:txBody>
                  <a:tcPr/>
                </a:tc>
                <a:tc>
                  <a:txBody>
                    <a:bodyPr/>
                    <a:lstStyle/>
                    <a:p>
                      <a:pPr algn="ctr"/>
                      <a:r>
                        <a:rPr lang="en-GB" dirty="0" smtClean="0"/>
                        <a:t>Somerset</a:t>
                      </a:r>
                      <a:endParaRPr lang="en-GB" dirty="0"/>
                    </a:p>
                  </a:txBody>
                  <a:tcPr/>
                </a:tc>
              </a:tr>
              <a:tr h="370840">
                <a:tc>
                  <a:txBody>
                    <a:bodyPr/>
                    <a:lstStyle/>
                    <a:p>
                      <a:pPr algn="ctr"/>
                      <a:r>
                        <a:rPr lang="en-GB" dirty="0" smtClean="0"/>
                        <a:t>Merseyside</a:t>
                      </a:r>
                      <a:endParaRPr lang="en-GB" dirty="0"/>
                    </a:p>
                  </a:txBody>
                  <a:tcPr/>
                </a:tc>
                <a:tc>
                  <a:txBody>
                    <a:bodyPr/>
                    <a:lstStyle/>
                    <a:p>
                      <a:pPr algn="ctr"/>
                      <a:r>
                        <a:rPr lang="en-GB" dirty="0" smtClean="0"/>
                        <a:t>South</a:t>
                      </a:r>
                      <a:r>
                        <a:rPr lang="en-GB" baseline="0" dirty="0" smtClean="0"/>
                        <a:t> Yorkshire</a:t>
                      </a:r>
                      <a:endParaRPr lang="en-GB" dirty="0"/>
                    </a:p>
                  </a:txBody>
                  <a:tcPr/>
                </a:tc>
              </a:tr>
              <a:tr h="370840">
                <a:tc>
                  <a:txBody>
                    <a:bodyPr/>
                    <a:lstStyle/>
                    <a:p>
                      <a:pPr algn="ctr"/>
                      <a:r>
                        <a:rPr lang="en-GB" dirty="0" smtClean="0"/>
                        <a:t>Norfolk</a:t>
                      </a:r>
                      <a:endParaRPr lang="en-GB" dirty="0"/>
                    </a:p>
                  </a:txBody>
                  <a:tcPr/>
                </a:tc>
                <a:tc>
                  <a:txBody>
                    <a:bodyPr/>
                    <a:lstStyle/>
                    <a:p>
                      <a:pPr algn="ctr"/>
                      <a:r>
                        <a:rPr lang="en-GB" dirty="0" smtClean="0"/>
                        <a:t>Staffordshire</a:t>
                      </a:r>
                      <a:endParaRPr lang="en-GB" dirty="0"/>
                    </a:p>
                  </a:txBody>
                  <a:tcPr/>
                </a:tc>
              </a:tr>
              <a:tr h="370840">
                <a:tc>
                  <a:txBody>
                    <a:bodyPr/>
                    <a:lstStyle/>
                    <a:p>
                      <a:pPr algn="ctr"/>
                      <a:r>
                        <a:rPr lang="en-GB" dirty="0" smtClean="0"/>
                        <a:t>Northamptonshire</a:t>
                      </a:r>
                      <a:endParaRPr lang="en-GB" dirty="0"/>
                    </a:p>
                  </a:txBody>
                  <a:tcPr/>
                </a:tc>
                <a:tc>
                  <a:txBody>
                    <a:bodyPr/>
                    <a:lstStyle/>
                    <a:p>
                      <a:pPr algn="ctr"/>
                      <a:r>
                        <a:rPr lang="en-GB" dirty="0" smtClean="0"/>
                        <a:t>Suffolk</a:t>
                      </a:r>
                      <a:endParaRPr lang="en-GB" dirty="0"/>
                    </a:p>
                  </a:txBody>
                  <a:tcPr/>
                </a:tc>
              </a:tr>
              <a:tr h="370840">
                <a:tc>
                  <a:txBody>
                    <a:bodyPr/>
                    <a:lstStyle/>
                    <a:p>
                      <a:pPr algn="ctr"/>
                      <a:r>
                        <a:rPr lang="en-GB" dirty="0" smtClean="0"/>
                        <a:t>Northumberland</a:t>
                      </a:r>
                      <a:endParaRPr lang="en-GB" dirty="0"/>
                    </a:p>
                  </a:txBody>
                  <a:tcPr/>
                </a:tc>
                <a:tc>
                  <a:txBody>
                    <a:bodyPr/>
                    <a:lstStyle/>
                    <a:p>
                      <a:pPr algn="ctr"/>
                      <a:r>
                        <a:rPr lang="en-GB" dirty="0" smtClean="0"/>
                        <a:t>Surrey</a:t>
                      </a:r>
                      <a:endParaRPr lang="en-GB" dirty="0"/>
                    </a:p>
                  </a:txBody>
                  <a:tcPr/>
                </a:tc>
              </a:tr>
              <a:tr h="370840">
                <a:tc>
                  <a:txBody>
                    <a:bodyPr/>
                    <a:lstStyle/>
                    <a:p>
                      <a:pPr algn="ctr"/>
                      <a:r>
                        <a:rPr lang="en-GB" dirty="0" smtClean="0"/>
                        <a:t>North</a:t>
                      </a:r>
                      <a:r>
                        <a:rPr lang="en-GB" baseline="0" dirty="0" smtClean="0"/>
                        <a:t> Yorkshire</a:t>
                      </a:r>
                      <a:endParaRPr lang="en-GB" dirty="0"/>
                    </a:p>
                  </a:txBody>
                  <a:tcPr/>
                </a:tc>
                <a:tc>
                  <a:txBody>
                    <a:bodyPr/>
                    <a:lstStyle/>
                    <a:p>
                      <a:pPr algn="ctr"/>
                      <a:r>
                        <a:rPr lang="en-GB" dirty="0" smtClean="0"/>
                        <a:t>Tyne &amp; Wear</a:t>
                      </a:r>
                      <a:endParaRPr lang="en-GB" dirty="0"/>
                    </a:p>
                  </a:txBody>
                  <a:tcPr/>
                </a:tc>
              </a:tr>
            </a:tbl>
          </a:graphicData>
        </a:graphic>
      </p:graphicFrame>
    </p:spTree>
    <p:extLst>
      <p:ext uri="{BB962C8B-B14F-4D97-AF65-F5344CB8AC3E}">
        <p14:creationId xmlns:p14="http://schemas.microsoft.com/office/powerpoint/2010/main" val="2991079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Did you meet, or even surpass, the overall target of 2500 points?</a:t>
            </a:r>
          </a:p>
          <a:p>
            <a:pPr marL="0" indent="0" algn="ctr">
              <a:buNone/>
            </a:pPr>
            <a:r>
              <a:rPr lang="en-GB" dirty="0" smtClean="0"/>
              <a:t>Your target, by the end of the next round, is 3500 points.</a:t>
            </a:r>
            <a:endParaRPr lang="en-GB" dirty="0"/>
          </a:p>
        </p:txBody>
      </p:sp>
    </p:spTree>
    <p:extLst>
      <p:ext uri="{BB962C8B-B14F-4D97-AF65-F5344CB8AC3E}">
        <p14:creationId xmlns:p14="http://schemas.microsoft.com/office/powerpoint/2010/main" val="41760222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Generation Game</a:t>
            </a:r>
            <a:br>
              <a:rPr lang="en-GB" dirty="0" smtClean="0"/>
            </a:br>
            <a:r>
              <a:rPr lang="en-GB" dirty="0" smtClean="0"/>
              <a:t>1971-1982 &amp; 1990 - 2002</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844824"/>
            <a:ext cx="4680520" cy="3809018"/>
          </a:xfrm>
          <a:prstGeom prst="rect">
            <a:avLst/>
          </a:prstGeom>
          <a:noFill/>
          <a:ln>
            <a:noFill/>
          </a:ln>
        </p:spPr>
      </p:pic>
    </p:spTree>
    <p:extLst>
      <p:ext uri="{BB962C8B-B14F-4D97-AF65-F5344CB8AC3E}">
        <p14:creationId xmlns:p14="http://schemas.microsoft.com/office/powerpoint/2010/main" val="310164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a:t>
            </a:r>
            <a:endParaRPr lang="en-GB" dirty="0"/>
          </a:p>
        </p:txBody>
      </p:sp>
      <p:sp>
        <p:nvSpPr>
          <p:cNvPr id="3" name="Content Placeholder 2"/>
          <p:cNvSpPr>
            <a:spLocks noGrp="1"/>
          </p:cNvSpPr>
          <p:nvPr>
            <p:ph idx="1"/>
          </p:nvPr>
        </p:nvSpPr>
        <p:spPr/>
        <p:txBody>
          <a:bodyPr/>
          <a:lstStyle/>
          <a:p>
            <a:pPr marL="0" indent="0" algn="ctr">
              <a:buNone/>
            </a:pPr>
            <a:r>
              <a:rPr lang="en-GB" dirty="0" smtClean="0"/>
              <a:t>Look at the next few slides which contain 20 pictures, mainly of fruit.</a:t>
            </a:r>
          </a:p>
          <a:p>
            <a:pPr marL="0" indent="0" algn="ctr">
              <a:buNone/>
            </a:pPr>
            <a:r>
              <a:rPr lang="en-GB" dirty="0" smtClean="0"/>
              <a:t>Once you have seen them all then you must remember as many of them as you can, including how many of each there were.</a:t>
            </a:r>
            <a:endParaRPr lang="en-GB" dirty="0"/>
          </a:p>
        </p:txBody>
      </p:sp>
    </p:spTree>
    <p:extLst>
      <p:ext uri="{BB962C8B-B14F-4D97-AF65-F5344CB8AC3E}">
        <p14:creationId xmlns:p14="http://schemas.microsoft.com/office/powerpoint/2010/main" val="2942260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Generation Game Conveyor belt</a:t>
            </a:r>
            <a:br>
              <a:rPr lang="en-GB" dirty="0" smtClean="0"/>
            </a:br>
            <a:r>
              <a:rPr lang="en-GB" dirty="0" smtClean="0"/>
              <a:t>25 points per item+ Bonuses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014464"/>
              </p:ext>
            </p:extLst>
          </p:nvPr>
        </p:nvGraphicFramePr>
        <p:xfrm>
          <a:off x="457200" y="1600200"/>
          <a:ext cx="8229600" cy="3078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sz="2800" dirty="0" smtClean="0">
                          <a:solidFill>
                            <a:srgbClr val="FF0000"/>
                          </a:solidFill>
                        </a:rPr>
                        <a:t>Apples</a:t>
                      </a:r>
                      <a:endParaRPr lang="en-GB" sz="2800" dirty="0">
                        <a:solidFill>
                          <a:srgbClr val="FF0000"/>
                        </a:solidFill>
                      </a:endParaRPr>
                    </a:p>
                  </a:txBody>
                  <a:tcPr/>
                </a:tc>
                <a:tc>
                  <a:txBody>
                    <a:bodyPr/>
                    <a:lstStyle/>
                    <a:p>
                      <a:pPr algn="ctr"/>
                      <a:r>
                        <a:rPr lang="en-GB" sz="2800" dirty="0" smtClean="0">
                          <a:solidFill>
                            <a:srgbClr val="00B050"/>
                          </a:solidFill>
                        </a:rPr>
                        <a:t>Apricots</a:t>
                      </a:r>
                      <a:endParaRPr lang="en-GB" sz="2800" dirty="0">
                        <a:solidFill>
                          <a:srgbClr val="00B050"/>
                        </a:solidFill>
                      </a:endParaRPr>
                    </a:p>
                  </a:txBody>
                  <a:tcPr/>
                </a:tc>
                <a:tc>
                  <a:txBody>
                    <a:bodyPr/>
                    <a:lstStyle/>
                    <a:p>
                      <a:pPr algn="ctr"/>
                      <a:r>
                        <a:rPr lang="en-GB" sz="2800" dirty="0" smtClean="0">
                          <a:solidFill>
                            <a:schemeClr val="accent6">
                              <a:lumMod val="75000"/>
                            </a:schemeClr>
                          </a:solidFill>
                        </a:rPr>
                        <a:t>Bananas</a:t>
                      </a:r>
                      <a:endParaRPr lang="en-GB" sz="2800" dirty="0">
                        <a:solidFill>
                          <a:schemeClr val="accent6">
                            <a:lumMod val="75000"/>
                          </a:schemeClr>
                        </a:solidFill>
                      </a:endParaRPr>
                    </a:p>
                  </a:txBody>
                  <a:tcPr/>
                </a:tc>
                <a:tc>
                  <a:txBody>
                    <a:bodyPr/>
                    <a:lstStyle/>
                    <a:p>
                      <a:pPr algn="ctr"/>
                      <a:r>
                        <a:rPr lang="en-GB" sz="2800" dirty="0" smtClean="0">
                          <a:solidFill>
                            <a:srgbClr val="0070C0"/>
                          </a:solidFill>
                        </a:rPr>
                        <a:t>Blueberry</a:t>
                      </a:r>
                      <a:endParaRPr lang="en-GB" sz="2800" dirty="0">
                        <a:solidFill>
                          <a:srgbClr val="0070C0"/>
                        </a:solidFill>
                      </a:endParaRPr>
                    </a:p>
                  </a:txBody>
                  <a:tcPr/>
                </a:tc>
              </a:tr>
            </a:tbl>
          </a:graphicData>
        </a:graphic>
      </p:graphicFrame>
      <p:pic>
        <p:nvPicPr>
          <p:cNvPr id="1026" name="Picture 2" descr="C:\Users\john\Desktop\app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101" y="2314159"/>
            <a:ext cx="1828659" cy="1338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hn\Desktop\apric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329806"/>
            <a:ext cx="1785367" cy="1323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n\Desktop\banan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836" y="2329806"/>
            <a:ext cx="1593371" cy="13230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john\Desktop\blueberr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2314159"/>
            <a:ext cx="1392897" cy="132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106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605108"/>
              </p:ext>
            </p:extLst>
          </p:nvPr>
        </p:nvGraphicFramePr>
        <p:xfrm>
          <a:off x="457200" y="1600200"/>
          <a:ext cx="8229600" cy="3901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dirty="0"/>
                    </a:p>
                  </a:txBody>
                  <a:tcPr/>
                </a:tc>
              </a:tr>
              <a:tr h="370840">
                <a:tc>
                  <a:txBody>
                    <a:bodyPr/>
                    <a:lstStyle/>
                    <a:p>
                      <a:pPr algn="ctr"/>
                      <a:r>
                        <a:rPr lang="en-GB" sz="2800" dirty="0" smtClean="0">
                          <a:solidFill>
                            <a:srgbClr val="00B050"/>
                          </a:solidFill>
                        </a:rPr>
                        <a:t>Cherries</a:t>
                      </a:r>
                      <a:endParaRPr lang="en-GB" sz="2800" dirty="0">
                        <a:solidFill>
                          <a:srgbClr val="00B050"/>
                        </a:solidFill>
                      </a:endParaRPr>
                    </a:p>
                  </a:txBody>
                  <a:tcPr/>
                </a:tc>
                <a:tc>
                  <a:txBody>
                    <a:bodyPr/>
                    <a:lstStyle/>
                    <a:p>
                      <a:pPr algn="ctr"/>
                      <a:r>
                        <a:rPr lang="en-GB" sz="2800" dirty="0" smtClean="0">
                          <a:solidFill>
                            <a:srgbClr val="FF0000"/>
                          </a:solidFill>
                        </a:rPr>
                        <a:t>Cuddly</a:t>
                      </a:r>
                      <a:r>
                        <a:rPr lang="en-GB" sz="2800" baseline="0" dirty="0" smtClean="0">
                          <a:solidFill>
                            <a:srgbClr val="FF0000"/>
                          </a:solidFill>
                        </a:rPr>
                        <a:t> toys</a:t>
                      </a:r>
                      <a:endParaRPr lang="en-GB" sz="2800" dirty="0">
                        <a:solidFill>
                          <a:srgbClr val="FF0000"/>
                        </a:solidFill>
                      </a:endParaRPr>
                    </a:p>
                  </a:txBody>
                  <a:tcPr/>
                </a:tc>
                <a:tc>
                  <a:txBody>
                    <a:bodyPr/>
                    <a:lstStyle/>
                    <a:p>
                      <a:pPr algn="ctr"/>
                      <a:r>
                        <a:rPr lang="en-GB" sz="2800" dirty="0" smtClean="0">
                          <a:solidFill>
                            <a:srgbClr val="0070C0"/>
                          </a:solidFill>
                        </a:rPr>
                        <a:t>Damsons</a:t>
                      </a:r>
                      <a:endParaRPr lang="en-GB" sz="2800" dirty="0">
                        <a:solidFill>
                          <a:srgbClr val="0070C0"/>
                        </a:solidFill>
                      </a:endParaRPr>
                    </a:p>
                  </a:txBody>
                  <a:tcPr/>
                </a:tc>
              </a:tr>
            </a:tbl>
          </a:graphicData>
        </a:graphic>
      </p:graphicFrame>
      <p:pic>
        <p:nvPicPr>
          <p:cNvPr id="3" name="Picture 2" descr="C:\Users\john\Desktop\cher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09848"/>
            <a:ext cx="2258028" cy="16817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892" y="2509848"/>
            <a:ext cx="2386243" cy="168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C:\Users\john\Desktop\dams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509848"/>
            <a:ext cx="1681733" cy="16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817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3213846"/>
              </p:ext>
            </p:extLst>
          </p:nvPr>
        </p:nvGraphicFramePr>
        <p:xfrm>
          <a:off x="457200" y="1600200"/>
          <a:ext cx="8229600" cy="3474720"/>
        </p:xfrm>
        <a:graphic>
          <a:graphicData uri="http://schemas.openxmlformats.org/drawingml/2006/table">
            <a:tbl>
              <a:tblPr firstRow="1" bandRow="1">
                <a:tableStyleId>{5C22544A-7EE6-4342-B048-85BDC9FD1C3A}</a:tableStyleId>
              </a:tblPr>
              <a:tblGrid>
                <a:gridCol w="82296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r>
              <a:tr h="370840">
                <a:tc>
                  <a:txBody>
                    <a:bodyPr/>
                    <a:lstStyle/>
                    <a:p>
                      <a:pPr algn="ctr"/>
                      <a:r>
                        <a:rPr lang="en-GB" sz="3600" dirty="0" smtClean="0">
                          <a:solidFill>
                            <a:schemeClr val="accent6">
                              <a:lumMod val="75000"/>
                            </a:schemeClr>
                          </a:solidFill>
                        </a:rPr>
                        <a:t>Figs</a:t>
                      </a:r>
                      <a:endParaRPr lang="en-GB" sz="3600" dirty="0">
                        <a:solidFill>
                          <a:schemeClr val="accent6">
                            <a:lumMod val="75000"/>
                          </a:schemeClr>
                        </a:solidFill>
                      </a:endParaRPr>
                    </a:p>
                  </a:txBody>
                  <a:tcPr/>
                </a:tc>
              </a:tr>
            </a:tbl>
          </a:graphicData>
        </a:graphic>
      </p:graphicFrame>
      <p:pic>
        <p:nvPicPr>
          <p:cNvPr id="3074" name="Picture 2" descr="C:\Users\john\Desktop\fi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772816"/>
            <a:ext cx="3289920" cy="255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21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2935801"/>
              </p:ext>
            </p:extLst>
          </p:nvPr>
        </p:nvGraphicFramePr>
        <p:xfrm>
          <a:off x="457200" y="1600200"/>
          <a:ext cx="8229600" cy="4785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a:p>
                  </a:txBody>
                  <a:tcPr/>
                </a:tc>
              </a:tr>
              <a:tr h="370840">
                <a:tc>
                  <a:txBody>
                    <a:bodyPr/>
                    <a:lstStyle/>
                    <a:p>
                      <a:pPr algn="ctr"/>
                      <a:r>
                        <a:rPr lang="en-GB" sz="2800" dirty="0" smtClean="0">
                          <a:solidFill>
                            <a:srgbClr val="0070C0"/>
                          </a:solidFill>
                        </a:rPr>
                        <a:t>Grapefruit</a:t>
                      </a:r>
                      <a:endParaRPr lang="en-GB" sz="2800" dirty="0">
                        <a:solidFill>
                          <a:srgbClr val="0070C0"/>
                        </a:solidFill>
                      </a:endParaRPr>
                    </a:p>
                  </a:txBody>
                  <a:tcPr/>
                </a:tc>
                <a:tc>
                  <a:txBody>
                    <a:bodyPr/>
                    <a:lstStyle/>
                    <a:p>
                      <a:pPr algn="ctr"/>
                      <a:r>
                        <a:rPr lang="en-GB" sz="2800" dirty="0" smtClean="0">
                          <a:solidFill>
                            <a:srgbClr val="FF0000"/>
                          </a:solidFill>
                        </a:rPr>
                        <a:t>Lemons</a:t>
                      </a:r>
                      <a:endParaRPr lang="en-GB" sz="2800" dirty="0">
                        <a:solidFill>
                          <a:srgbClr val="FF0000"/>
                        </a:solidFill>
                      </a:endParaRPr>
                    </a:p>
                  </a:txBody>
                  <a:tcPr/>
                </a:tc>
                <a:tc>
                  <a:txBody>
                    <a:bodyPr/>
                    <a:lstStyle/>
                    <a:p>
                      <a:pPr algn="ctr"/>
                      <a:r>
                        <a:rPr lang="en-GB" sz="2800" dirty="0" smtClean="0">
                          <a:solidFill>
                            <a:schemeClr val="tx1"/>
                          </a:solidFill>
                        </a:rPr>
                        <a:t>Limes</a:t>
                      </a:r>
                      <a:endParaRPr lang="en-GB" sz="2800" dirty="0">
                        <a:solidFill>
                          <a:schemeClr val="tx1"/>
                        </a:solidFill>
                      </a:endParaRPr>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c>
                  <a:txBody>
                    <a:bodyPr/>
                    <a:lstStyle/>
                    <a:p>
                      <a:pPr algn="ctr"/>
                      <a:endParaRPr lang="en-GB" dirty="0"/>
                    </a:p>
                  </a:txBody>
                  <a:tcPr/>
                </a:tc>
              </a:tr>
              <a:tr h="370840">
                <a:tc>
                  <a:txBody>
                    <a:bodyPr/>
                    <a:lstStyle/>
                    <a:p>
                      <a:pPr algn="ctr"/>
                      <a:r>
                        <a:rPr lang="en-GB" sz="2800" dirty="0" smtClean="0">
                          <a:solidFill>
                            <a:srgbClr val="FF0000"/>
                          </a:solidFill>
                        </a:rPr>
                        <a:t>Mangoes</a:t>
                      </a:r>
                      <a:endParaRPr lang="en-GB" sz="2800" dirty="0">
                        <a:solidFill>
                          <a:srgbClr val="FF0000"/>
                        </a:solidFill>
                      </a:endParaRPr>
                    </a:p>
                  </a:txBody>
                  <a:tcPr/>
                </a:tc>
                <a:tc>
                  <a:txBody>
                    <a:bodyPr/>
                    <a:lstStyle/>
                    <a:p>
                      <a:pPr algn="ctr"/>
                      <a:r>
                        <a:rPr lang="en-GB" sz="2800" dirty="0" smtClean="0">
                          <a:solidFill>
                            <a:schemeClr val="tx1"/>
                          </a:solidFill>
                        </a:rPr>
                        <a:t>Nectarines</a:t>
                      </a:r>
                      <a:endParaRPr lang="en-GB" sz="2800" dirty="0">
                        <a:solidFill>
                          <a:schemeClr val="tx1"/>
                        </a:solidFill>
                      </a:endParaRPr>
                    </a:p>
                  </a:txBody>
                  <a:tcPr/>
                </a:tc>
                <a:tc>
                  <a:txBody>
                    <a:bodyPr/>
                    <a:lstStyle/>
                    <a:p>
                      <a:pPr algn="ctr"/>
                      <a:r>
                        <a:rPr lang="en-GB" sz="2800" dirty="0" smtClean="0">
                          <a:solidFill>
                            <a:srgbClr val="00B0F0"/>
                          </a:solidFill>
                        </a:rPr>
                        <a:t>Pomegranate</a:t>
                      </a:r>
                      <a:endParaRPr lang="en-GB" sz="2800" dirty="0">
                        <a:solidFill>
                          <a:srgbClr val="00B0F0"/>
                        </a:solidFill>
                      </a:endParaRPr>
                    </a:p>
                  </a:txBody>
                  <a:tcPr/>
                </a:tc>
              </a:tr>
            </a:tbl>
          </a:graphicData>
        </a:graphic>
      </p:graphicFrame>
      <p:pic>
        <p:nvPicPr>
          <p:cNvPr id="4098" name="Picture 2" descr="C:\Users\john\Desktop\grapefru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084" y="1803117"/>
            <a:ext cx="1597326" cy="142837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ohn\Desktop\le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965" y="1803117"/>
            <a:ext cx="2048148" cy="147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ohn\Desktop\lim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4795" y="1803117"/>
            <a:ext cx="1941219" cy="145591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ohn\Desktop\mango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41" y="4075925"/>
            <a:ext cx="2455212" cy="17437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john\Desktop\nectarin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2381" y="4075925"/>
            <a:ext cx="1804730" cy="174375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john\Desktop\pomegrana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2781" y="4075925"/>
            <a:ext cx="1773997" cy="174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695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9652646"/>
              </p:ext>
            </p:extLst>
          </p:nvPr>
        </p:nvGraphicFramePr>
        <p:xfrm>
          <a:off x="1187624" y="1587148"/>
          <a:ext cx="6984776" cy="3352800"/>
        </p:xfrm>
        <a:graphic>
          <a:graphicData uri="http://schemas.openxmlformats.org/drawingml/2006/table">
            <a:tbl>
              <a:tblPr firstRow="1" bandRow="1">
                <a:tableStyleId>{5C22544A-7EE6-4342-B048-85BDC9FD1C3A}</a:tableStyleId>
              </a:tblPr>
              <a:tblGrid>
                <a:gridCol w="3492388"/>
                <a:gridCol w="3492388"/>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0">
                <a:tc>
                  <a:txBody>
                    <a:bodyPr/>
                    <a:lstStyle/>
                    <a:p>
                      <a:pPr algn="ctr"/>
                      <a:r>
                        <a:rPr lang="en-GB" sz="2800" dirty="0" smtClean="0">
                          <a:solidFill>
                            <a:schemeClr val="tx1">
                              <a:lumMod val="95000"/>
                              <a:lumOff val="5000"/>
                            </a:schemeClr>
                          </a:solidFill>
                        </a:rPr>
                        <a:t>Quince</a:t>
                      </a:r>
                      <a:endParaRPr lang="en-GB" sz="2800" dirty="0">
                        <a:solidFill>
                          <a:schemeClr val="tx1">
                            <a:lumMod val="95000"/>
                            <a:lumOff val="5000"/>
                          </a:schemeClr>
                        </a:solidFill>
                      </a:endParaRPr>
                    </a:p>
                  </a:txBody>
                  <a:tcPr/>
                </a:tc>
                <a:tc>
                  <a:txBody>
                    <a:bodyPr/>
                    <a:lstStyle/>
                    <a:p>
                      <a:pPr algn="ctr"/>
                      <a:r>
                        <a:rPr lang="en-GB" sz="2800" dirty="0" smtClean="0">
                          <a:solidFill>
                            <a:srgbClr val="00B050"/>
                          </a:solidFill>
                        </a:rPr>
                        <a:t>Rhubarb</a:t>
                      </a:r>
                      <a:endParaRPr lang="en-GB" sz="2800" dirty="0">
                        <a:solidFill>
                          <a:srgbClr val="00B050"/>
                        </a:solidFill>
                      </a:endParaRPr>
                    </a:p>
                  </a:txBody>
                  <a:tcPr/>
                </a:tc>
              </a:tr>
            </a:tbl>
          </a:graphicData>
        </a:graphic>
      </p:graphicFrame>
      <p:pic>
        <p:nvPicPr>
          <p:cNvPr id="5122" name="Picture 2" descr="C:\Users\john\Desktop\qui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26779"/>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hn\Desktop\rhubar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026780"/>
            <a:ext cx="185733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868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 Conveyor Belt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7236272"/>
              </p:ext>
            </p:extLst>
          </p:nvPr>
        </p:nvGraphicFramePr>
        <p:xfrm>
          <a:off x="457200" y="1600200"/>
          <a:ext cx="8229600" cy="4511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a:p>
                  </a:txBody>
                  <a:tcPr/>
                </a:tc>
              </a:tr>
              <a:tr h="370840">
                <a:tc>
                  <a:txBody>
                    <a:bodyPr/>
                    <a:lstStyle/>
                    <a:p>
                      <a:pPr algn="ctr"/>
                      <a:r>
                        <a:rPr lang="en-GB" sz="2800" dirty="0" smtClean="0">
                          <a:solidFill>
                            <a:srgbClr val="00B050"/>
                          </a:solidFill>
                        </a:rPr>
                        <a:t>Sloes</a:t>
                      </a:r>
                      <a:endParaRPr lang="en-GB" sz="2800" dirty="0">
                        <a:solidFill>
                          <a:srgbClr val="00B050"/>
                        </a:solidFill>
                      </a:endParaRPr>
                    </a:p>
                  </a:txBody>
                  <a:tcPr/>
                </a:tc>
                <a:tc>
                  <a:txBody>
                    <a:bodyPr/>
                    <a:lstStyle/>
                    <a:p>
                      <a:pPr algn="ctr"/>
                      <a:r>
                        <a:rPr lang="en-GB" sz="2800" dirty="0" smtClean="0">
                          <a:solidFill>
                            <a:schemeClr val="tx1"/>
                          </a:solidFill>
                        </a:rPr>
                        <a:t>Strawberries</a:t>
                      </a:r>
                      <a:endParaRPr lang="en-GB" sz="2800" dirty="0">
                        <a:solidFill>
                          <a:schemeClr val="tx1"/>
                        </a:solidFill>
                      </a:endParaRPr>
                    </a:p>
                  </a:txBody>
                  <a:tcPr/>
                </a:tc>
              </a:tr>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sz="2800" dirty="0" smtClean="0">
                          <a:solidFill>
                            <a:srgbClr val="FF0000"/>
                          </a:solidFill>
                        </a:rPr>
                        <a:t>Tangerine</a:t>
                      </a:r>
                      <a:endParaRPr lang="en-GB" sz="2800" dirty="0">
                        <a:solidFill>
                          <a:srgbClr val="FF0000"/>
                        </a:solidFill>
                      </a:endParaRPr>
                    </a:p>
                  </a:txBody>
                  <a:tcPr/>
                </a:tc>
                <a:tc>
                  <a:txBody>
                    <a:bodyPr/>
                    <a:lstStyle/>
                    <a:p>
                      <a:pPr algn="ctr"/>
                      <a:r>
                        <a:rPr lang="en-GB" sz="2800" dirty="0" err="1" smtClean="0">
                          <a:solidFill>
                            <a:srgbClr val="0070C0"/>
                          </a:solidFill>
                        </a:rPr>
                        <a:t>Ugli</a:t>
                      </a:r>
                      <a:endParaRPr lang="en-GB" sz="2800" dirty="0">
                        <a:solidFill>
                          <a:srgbClr val="0070C0"/>
                        </a:solidFill>
                      </a:endParaRPr>
                    </a:p>
                  </a:txBody>
                  <a:tcPr/>
                </a:tc>
              </a:tr>
            </a:tbl>
          </a:graphicData>
        </a:graphic>
      </p:graphicFrame>
      <p:pic>
        <p:nvPicPr>
          <p:cNvPr id="6146" name="Picture 2" descr="C:\Users\john\Desktop\sl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321" y="1708690"/>
            <a:ext cx="1820544" cy="156641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ohn\Desktop\strawber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975" y="1682265"/>
            <a:ext cx="2592288" cy="15820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ohn\Desktop\tanger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329" y="3922112"/>
            <a:ext cx="1958528" cy="163467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ohn\Desktop\ugl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949" y="3922111"/>
            <a:ext cx="2014340" cy="161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79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8541266"/>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4</a:t>
                      </a:r>
                      <a:endParaRPr lang="en-GB" dirty="0"/>
                    </a:p>
                  </a:txBody>
                  <a:tcPr/>
                </a:tc>
              </a:tr>
            </a:tbl>
          </a:graphicData>
        </a:graphic>
      </p:graphicFrame>
      <p:pic>
        <p:nvPicPr>
          <p:cNvPr id="2050" name="Picture 2" descr="C:\Users\john\Desktop\ken doh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4" y="2092609"/>
            <a:ext cx="2566045" cy="23317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Desktop\ryan gig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31" y="2092608"/>
            <a:ext cx="2491028" cy="233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Generation Game</a:t>
            </a:r>
            <a:endParaRPr lang="en-GB" dirty="0"/>
          </a:p>
        </p:txBody>
      </p:sp>
      <p:sp>
        <p:nvSpPr>
          <p:cNvPr id="3" name="Content Placeholder 2"/>
          <p:cNvSpPr>
            <a:spLocks noGrp="1"/>
          </p:cNvSpPr>
          <p:nvPr>
            <p:ph idx="1"/>
          </p:nvPr>
        </p:nvSpPr>
        <p:spPr/>
        <p:txBody>
          <a:bodyPr>
            <a:normAutofit/>
          </a:bodyPr>
          <a:lstStyle/>
          <a:p>
            <a:pPr marL="0" indent="0" algn="ctr">
              <a:buNone/>
            </a:pPr>
            <a:r>
              <a:rPr lang="en-GB" sz="4800" dirty="0" smtClean="0"/>
              <a:t>Let the thinking commence</a:t>
            </a:r>
            <a:endParaRPr lang="en-GB" sz="4800" dirty="0"/>
          </a:p>
        </p:txBody>
      </p:sp>
    </p:spTree>
    <p:extLst>
      <p:ext uri="{BB962C8B-B14F-4D97-AF65-F5344CB8AC3E}">
        <p14:creationId xmlns:p14="http://schemas.microsoft.com/office/powerpoint/2010/main" val="12026987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GB" sz="3200" dirty="0" smtClean="0"/>
              <a:t>Generation Game Conveyor Belt</a:t>
            </a:r>
            <a:br>
              <a:rPr lang="en-GB" sz="3200" dirty="0" smtClean="0"/>
            </a:br>
            <a:r>
              <a:rPr lang="en-GB" sz="3200" dirty="0" smtClean="0"/>
              <a:t>25 pts each item (25 </a:t>
            </a:r>
            <a:r>
              <a:rPr lang="en-GB" sz="3200" dirty="0" err="1" smtClean="0"/>
              <a:t>pt</a:t>
            </a:r>
            <a:r>
              <a:rPr lang="en-GB" sz="3200" dirty="0" smtClean="0"/>
              <a:t> bonus for correct number)</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4201497"/>
              </p:ext>
            </p:extLst>
          </p:nvPr>
        </p:nvGraphicFramePr>
        <p:xfrm>
          <a:off x="467544" y="2060848"/>
          <a:ext cx="7632849" cy="3708400"/>
        </p:xfrm>
        <a:graphic>
          <a:graphicData uri="http://schemas.openxmlformats.org/drawingml/2006/table">
            <a:tbl>
              <a:tblPr firstRow="1" bandRow="1">
                <a:tableStyleId>{5C22544A-7EE6-4342-B048-85BDC9FD1C3A}</a:tableStyleId>
              </a:tblPr>
              <a:tblGrid>
                <a:gridCol w="2270060"/>
                <a:gridCol w="1489926"/>
                <a:gridCol w="2171362"/>
                <a:gridCol w="1701501"/>
              </a:tblGrid>
              <a:tr h="370840">
                <a:tc>
                  <a:txBody>
                    <a:bodyPr/>
                    <a:lstStyle/>
                    <a:p>
                      <a:pPr algn="ctr"/>
                      <a:r>
                        <a:rPr lang="en-GB" dirty="0" smtClean="0"/>
                        <a:t>Apples</a:t>
                      </a:r>
                      <a:endParaRPr lang="en-GB" dirty="0"/>
                    </a:p>
                  </a:txBody>
                  <a:tcPr/>
                </a:tc>
                <a:tc>
                  <a:txBody>
                    <a:bodyPr/>
                    <a:lstStyle/>
                    <a:p>
                      <a:pPr algn="ctr"/>
                      <a:r>
                        <a:rPr lang="en-GB" dirty="0" smtClean="0"/>
                        <a:t>7</a:t>
                      </a:r>
                      <a:endParaRPr lang="en-GB" dirty="0"/>
                    </a:p>
                  </a:txBody>
                  <a:tcPr/>
                </a:tc>
                <a:tc>
                  <a:txBody>
                    <a:bodyPr/>
                    <a:lstStyle/>
                    <a:p>
                      <a:pPr algn="ctr"/>
                      <a:r>
                        <a:rPr lang="en-GB" dirty="0" smtClean="0"/>
                        <a:t>Limes</a:t>
                      </a:r>
                      <a:endParaRPr lang="en-GB" dirty="0"/>
                    </a:p>
                  </a:txBody>
                  <a:tcPr/>
                </a:tc>
                <a:tc>
                  <a:txBody>
                    <a:bodyPr/>
                    <a:lstStyle/>
                    <a:p>
                      <a:pPr algn="ctr"/>
                      <a:r>
                        <a:rPr lang="en-GB" dirty="0" smtClean="0"/>
                        <a:t>38</a:t>
                      </a:r>
                      <a:endParaRPr lang="en-GB" dirty="0"/>
                    </a:p>
                  </a:txBody>
                  <a:tcPr/>
                </a:tc>
              </a:tr>
              <a:tr h="370840">
                <a:tc>
                  <a:txBody>
                    <a:bodyPr/>
                    <a:lstStyle/>
                    <a:p>
                      <a:pPr algn="ctr"/>
                      <a:r>
                        <a:rPr lang="en-GB" dirty="0" smtClean="0"/>
                        <a:t>Apricots</a:t>
                      </a:r>
                      <a:endParaRPr lang="en-GB" dirty="0"/>
                    </a:p>
                  </a:txBody>
                  <a:tcPr/>
                </a:tc>
                <a:tc>
                  <a:txBody>
                    <a:bodyPr/>
                    <a:lstStyle/>
                    <a:p>
                      <a:pPr algn="ctr"/>
                      <a:r>
                        <a:rPr lang="en-GB" dirty="0" smtClean="0"/>
                        <a:t>3</a:t>
                      </a:r>
                      <a:endParaRPr lang="en-GB" dirty="0"/>
                    </a:p>
                  </a:txBody>
                  <a:tcPr/>
                </a:tc>
                <a:tc>
                  <a:txBody>
                    <a:bodyPr/>
                    <a:lstStyle/>
                    <a:p>
                      <a:pPr algn="ctr"/>
                      <a:r>
                        <a:rPr lang="en-GB" dirty="0" smtClean="0"/>
                        <a:t>Mangoes</a:t>
                      </a:r>
                      <a:endParaRPr lang="en-GB" dirty="0"/>
                    </a:p>
                  </a:txBody>
                  <a:tcPr/>
                </a:tc>
                <a:tc>
                  <a:txBody>
                    <a:bodyPr/>
                    <a:lstStyle/>
                    <a:p>
                      <a:pPr algn="ctr"/>
                      <a:r>
                        <a:rPr lang="en-GB" dirty="0" smtClean="0"/>
                        <a:t>3</a:t>
                      </a:r>
                      <a:endParaRPr lang="en-GB" dirty="0"/>
                    </a:p>
                  </a:txBody>
                  <a:tcPr/>
                </a:tc>
              </a:tr>
              <a:tr h="370840">
                <a:tc>
                  <a:txBody>
                    <a:bodyPr/>
                    <a:lstStyle/>
                    <a:p>
                      <a:pPr algn="ctr"/>
                      <a:r>
                        <a:rPr lang="en-GB" dirty="0" smtClean="0"/>
                        <a:t>Bananas</a:t>
                      </a:r>
                      <a:endParaRPr lang="en-GB" dirty="0"/>
                    </a:p>
                  </a:txBody>
                  <a:tcPr/>
                </a:tc>
                <a:tc>
                  <a:txBody>
                    <a:bodyPr/>
                    <a:lstStyle/>
                    <a:p>
                      <a:pPr algn="ctr"/>
                      <a:r>
                        <a:rPr lang="en-GB" dirty="0" smtClean="0"/>
                        <a:t>4</a:t>
                      </a:r>
                      <a:endParaRPr lang="en-GB" dirty="0"/>
                    </a:p>
                  </a:txBody>
                  <a:tcPr/>
                </a:tc>
                <a:tc>
                  <a:txBody>
                    <a:bodyPr/>
                    <a:lstStyle/>
                    <a:p>
                      <a:pPr algn="ctr"/>
                      <a:r>
                        <a:rPr lang="en-GB" dirty="0" smtClean="0"/>
                        <a:t>Nectarines</a:t>
                      </a:r>
                      <a:endParaRPr lang="en-GB" dirty="0"/>
                    </a:p>
                  </a:txBody>
                  <a:tcPr/>
                </a:tc>
                <a:tc>
                  <a:txBody>
                    <a:bodyPr/>
                    <a:lstStyle/>
                    <a:p>
                      <a:pPr algn="ctr"/>
                      <a:r>
                        <a:rPr lang="en-GB" dirty="0" smtClean="0"/>
                        <a:t>4</a:t>
                      </a:r>
                      <a:endParaRPr lang="en-GB" dirty="0"/>
                    </a:p>
                  </a:txBody>
                  <a:tcPr/>
                </a:tc>
              </a:tr>
              <a:tr h="370840">
                <a:tc>
                  <a:txBody>
                    <a:bodyPr/>
                    <a:lstStyle/>
                    <a:p>
                      <a:pPr algn="ctr"/>
                      <a:r>
                        <a:rPr lang="en-GB" dirty="0" smtClean="0"/>
                        <a:t>Blueberries</a:t>
                      </a:r>
                      <a:endParaRPr lang="en-GB" dirty="0"/>
                    </a:p>
                  </a:txBody>
                  <a:tcPr/>
                </a:tc>
                <a:tc>
                  <a:txBody>
                    <a:bodyPr/>
                    <a:lstStyle/>
                    <a:p>
                      <a:pPr algn="ctr"/>
                      <a:r>
                        <a:rPr lang="en-GB" dirty="0" smtClean="0"/>
                        <a:t>5</a:t>
                      </a:r>
                      <a:endParaRPr lang="en-GB" dirty="0"/>
                    </a:p>
                  </a:txBody>
                  <a:tcPr/>
                </a:tc>
                <a:tc>
                  <a:txBody>
                    <a:bodyPr/>
                    <a:lstStyle/>
                    <a:p>
                      <a:pPr algn="ctr"/>
                      <a:r>
                        <a:rPr lang="en-GB" dirty="0" smtClean="0"/>
                        <a:t>Pomegranate</a:t>
                      </a:r>
                      <a:endParaRPr lang="en-GB" dirty="0"/>
                    </a:p>
                  </a:txBody>
                  <a:tcPr/>
                </a:tc>
                <a:tc>
                  <a:txBody>
                    <a:bodyPr/>
                    <a:lstStyle/>
                    <a:p>
                      <a:pPr algn="ctr"/>
                      <a:r>
                        <a:rPr lang="en-GB" dirty="0" smtClean="0"/>
                        <a:t>1</a:t>
                      </a:r>
                      <a:endParaRPr lang="en-GB" dirty="0"/>
                    </a:p>
                  </a:txBody>
                  <a:tcPr/>
                </a:tc>
              </a:tr>
              <a:tr h="370840">
                <a:tc>
                  <a:txBody>
                    <a:bodyPr/>
                    <a:lstStyle/>
                    <a:p>
                      <a:pPr algn="ctr"/>
                      <a:r>
                        <a:rPr lang="en-GB" dirty="0" smtClean="0"/>
                        <a:t>Cherries</a:t>
                      </a:r>
                      <a:endParaRPr lang="en-GB" dirty="0"/>
                    </a:p>
                  </a:txBody>
                  <a:tcPr/>
                </a:tc>
                <a:tc>
                  <a:txBody>
                    <a:bodyPr/>
                    <a:lstStyle/>
                    <a:p>
                      <a:pPr algn="ctr"/>
                      <a:r>
                        <a:rPr lang="en-GB" dirty="0" smtClean="0"/>
                        <a:t>7</a:t>
                      </a:r>
                      <a:endParaRPr lang="en-GB" dirty="0"/>
                    </a:p>
                  </a:txBody>
                  <a:tcPr/>
                </a:tc>
                <a:tc>
                  <a:txBody>
                    <a:bodyPr/>
                    <a:lstStyle/>
                    <a:p>
                      <a:pPr algn="ctr"/>
                      <a:r>
                        <a:rPr lang="en-GB" dirty="0" smtClean="0"/>
                        <a:t>Quince</a:t>
                      </a:r>
                      <a:endParaRPr lang="en-GB" dirty="0"/>
                    </a:p>
                  </a:txBody>
                  <a:tcPr/>
                </a:tc>
                <a:tc>
                  <a:txBody>
                    <a:bodyPr/>
                    <a:lstStyle/>
                    <a:p>
                      <a:pPr algn="ctr"/>
                      <a:r>
                        <a:rPr lang="en-GB" dirty="0" smtClean="0"/>
                        <a:t>3</a:t>
                      </a:r>
                      <a:endParaRPr lang="en-GB" dirty="0"/>
                    </a:p>
                  </a:txBody>
                  <a:tcPr/>
                </a:tc>
              </a:tr>
              <a:tr h="370840">
                <a:tc>
                  <a:txBody>
                    <a:bodyPr/>
                    <a:lstStyle/>
                    <a:p>
                      <a:pPr algn="ctr"/>
                      <a:r>
                        <a:rPr lang="en-GB" dirty="0" smtClean="0"/>
                        <a:t>Cuddly</a:t>
                      </a:r>
                      <a:r>
                        <a:rPr lang="en-GB" baseline="0" dirty="0" smtClean="0"/>
                        <a:t> Toys</a:t>
                      </a:r>
                      <a:endParaRPr lang="en-GB" dirty="0"/>
                    </a:p>
                  </a:txBody>
                  <a:tcPr/>
                </a:tc>
                <a:tc>
                  <a:txBody>
                    <a:bodyPr/>
                    <a:lstStyle/>
                    <a:p>
                      <a:pPr algn="ctr"/>
                      <a:r>
                        <a:rPr lang="en-GB" dirty="0" smtClean="0"/>
                        <a:t>2</a:t>
                      </a:r>
                      <a:endParaRPr lang="en-GB" dirty="0"/>
                    </a:p>
                  </a:txBody>
                  <a:tcPr/>
                </a:tc>
                <a:tc>
                  <a:txBody>
                    <a:bodyPr/>
                    <a:lstStyle/>
                    <a:p>
                      <a:pPr algn="ctr"/>
                      <a:r>
                        <a:rPr lang="en-GB" dirty="0" smtClean="0"/>
                        <a:t>Rhubarb</a:t>
                      </a:r>
                      <a:endParaRPr lang="en-GB" dirty="0"/>
                    </a:p>
                  </a:txBody>
                  <a:tcPr/>
                </a:tc>
                <a:tc>
                  <a:txBody>
                    <a:bodyPr/>
                    <a:lstStyle/>
                    <a:p>
                      <a:pPr algn="ctr"/>
                      <a:r>
                        <a:rPr lang="en-GB" dirty="0" smtClean="0"/>
                        <a:t>6</a:t>
                      </a:r>
                      <a:endParaRPr lang="en-GB" dirty="0"/>
                    </a:p>
                  </a:txBody>
                  <a:tcPr/>
                </a:tc>
              </a:tr>
              <a:tr h="370840">
                <a:tc>
                  <a:txBody>
                    <a:bodyPr/>
                    <a:lstStyle/>
                    <a:p>
                      <a:pPr algn="ctr"/>
                      <a:r>
                        <a:rPr lang="en-GB" dirty="0" smtClean="0"/>
                        <a:t>Damsons</a:t>
                      </a:r>
                      <a:endParaRPr lang="en-GB" dirty="0"/>
                    </a:p>
                  </a:txBody>
                  <a:tcPr/>
                </a:tc>
                <a:tc>
                  <a:txBody>
                    <a:bodyPr/>
                    <a:lstStyle/>
                    <a:p>
                      <a:pPr algn="ctr"/>
                      <a:r>
                        <a:rPr lang="en-GB" dirty="0" smtClean="0"/>
                        <a:t>3</a:t>
                      </a:r>
                      <a:endParaRPr lang="en-GB" dirty="0"/>
                    </a:p>
                  </a:txBody>
                  <a:tcPr/>
                </a:tc>
                <a:tc>
                  <a:txBody>
                    <a:bodyPr/>
                    <a:lstStyle/>
                    <a:p>
                      <a:pPr algn="ctr"/>
                      <a:r>
                        <a:rPr lang="en-GB" dirty="0" smtClean="0"/>
                        <a:t>Sloes</a:t>
                      </a:r>
                      <a:endParaRPr lang="en-GB" dirty="0"/>
                    </a:p>
                  </a:txBody>
                  <a:tcPr/>
                </a:tc>
                <a:tc>
                  <a:txBody>
                    <a:bodyPr/>
                    <a:lstStyle/>
                    <a:p>
                      <a:pPr algn="ctr"/>
                      <a:r>
                        <a:rPr lang="en-GB" dirty="0" smtClean="0"/>
                        <a:t>11</a:t>
                      </a:r>
                      <a:endParaRPr lang="en-GB" dirty="0"/>
                    </a:p>
                  </a:txBody>
                  <a:tcPr/>
                </a:tc>
              </a:tr>
              <a:tr h="370840">
                <a:tc>
                  <a:txBody>
                    <a:bodyPr/>
                    <a:lstStyle/>
                    <a:p>
                      <a:pPr algn="ctr"/>
                      <a:r>
                        <a:rPr lang="en-GB" dirty="0" smtClean="0"/>
                        <a:t>Figs</a:t>
                      </a:r>
                      <a:endParaRPr lang="en-GB" dirty="0"/>
                    </a:p>
                  </a:txBody>
                  <a:tcPr/>
                </a:tc>
                <a:tc>
                  <a:txBody>
                    <a:bodyPr/>
                    <a:lstStyle/>
                    <a:p>
                      <a:pPr algn="ctr"/>
                      <a:r>
                        <a:rPr lang="en-GB" dirty="0" smtClean="0"/>
                        <a:t>2</a:t>
                      </a:r>
                      <a:endParaRPr lang="en-GB" dirty="0"/>
                    </a:p>
                  </a:txBody>
                  <a:tcPr/>
                </a:tc>
                <a:tc>
                  <a:txBody>
                    <a:bodyPr/>
                    <a:lstStyle/>
                    <a:p>
                      <a:pPr algn="ctr"/>
                      <a:r>
                        <a:rPr lang="en-GB" dirty="0" smtClean="0"/>
                        <a:t>Strawberries</a:t>
                      </a:r>
                      <a:endParaRPr lang="en-GB" dirty="0"/>
                    </a:p>
                  </a:txBody>
                  <a:tcPr/>
                </a:tc>
                <a:tc>
                  <a:txBody>
                    <a:bodyPr/>
                    <a:lstStyle/>
                    <a:p>
                      <a:pPr algn="ctr"/>
                      <a:r>
                        <a:rPr lang="en-GB" dirty="0" smtClean="0"/>
                        <a:t>12</a:t>
                      </a:r>
                      <a:endParaRPr lang="en-GB" dirty="0"/>
                    </a:p>
                  </a:txBody>
                  <a:tcPr/>
                </a:tc>
              </a:tr>
              <a:tr h="370840">
                <a:tc>
                  <a:txBody>
                    <a:bodyPr/>
                    <a:lstStyle/>
                    <a:p>
                      <a:pPr algn="ctr"/>
                      <a:r>
                        <a:rPr lang="en-GB" dirty="0" smtClean="0"/>
                        <a:t>Grapefruit</a:t>
                      </a:r>
                      <a:endParaRPr lang="en-GB" dirty="0"/>
                    </a:p>
                  </a:txBody>
                  <a:tcPr/>
                </a:tc>
                <a:tc>
                  <a:txBody>
                    <a:bodyPr/>
                    <a:lstStyle/>
                    <a:p>
                      <a:pPr algn="ctr"/>
                      <a:r>
                        <a:rPr lang="en-GB" dirty="0" smtClean="0"/>
                        <a:t>1</a:t>
                      </a:r>
                      <a:endParaRPr lang="en-GB" dirty="0"/>
                    </a:p>
                  </a:txBody>
                  <a:tcPr/>
                </a:tc>
                <a:tc>
                  <a:txBody>
                    <a:bodyPr/>
                    <a:lstStyle/>
                    <a:p>
                      <a:pPr algn="ctr"/>
                      <a:r>
                        <a:rPr lang="en-GB" dirty="0" smtClean="0"/>
                        <a:t>Tangerine</a:t>
                      </a:r>
                      <a:endParaRPr lang="en-GB" dirty="0"/>
                    </a:p>
                  </a:txBody>
                  <a:tcPr/>
                </a:tc>
                <a:tc>
                  <a:txBody>
                    <a:bodyPr/>
                    <a:lstStyle/>
                    <a:p>
                      <a:pPr algn="ctr"/>
                      <a:r>
                        <a:rPr lang="en-GB" dirty="0" smtClean="0"/>
                        <a:t>1</a:t>
                      </a:r>
                      <a:endParaRPr lang="en-GB" dirty="0"/>
                    </a:p>
                  </a:txBody>
                  <a:tcPr/>
                </a:tc>
              </a:tr>
              <a:tr h="370840">
                <a:tc>
                  <a:txBody>
                    <a:bodyPr/>
                    <a:lstStyle/>
                    <a:p>
                      <a:pPr algn="ctr"/>
                      <a:r>
                        <a:rPr lang="en-GB" dirty="0" smtClean="0"/>
                        <a:t>Lemons</a:t>
                      </a:r>
                      <a:endParaRPr lang="en-GB" dirty="0"/>
                    </a:p>
                  </a:txBody>
                  <a:tcPr/>
                </a:tc>
                <a:tc>
                  <a:txBody>
                    <a:bodyPr/>
                    <a:lstStyle/>
                    <a:p>
                      <a:pPr algn="ctr"/>
                      <a:r>
                        <a:rPr lang="en-GB" dirty="0" smtClean="0"/>
                        <a:t>3</a:t>
                      </a:r>
                      <a:endParaRPr lang="en-GB" dirty="0"/>
                    </a:p>
                  </a:txBody>
                  <a:tcPr/>
                </a:tc>
                <a:tc>
                  <a:txBody>
                    <a:bodyPr/>
                    <a:lstStyle/>
                    <a:p>
                      <a:pPr algn="ctr"/>
                      <a:r>
                        <a:rPr lang="en-GB" dirty="0" err="1" smtClean="0"/>
                        <a:t>Ugli</a:t>
                      </a:r>
                      <a:endParaRPr lang="en-GB" dirty="0"/>
                    </a:p>
                  </a:txBody>
                  <a:tcPr/>
                </a:tc>
                <a:tc>
                  <a:txBody>
                    <a:bodyPr/>
                    <a:lstStyle/>
                    <a:p>
                      <a:pPr algn="ctr"/>
                      <a:r>
                        <a:rPr lang="en-GB" dirty="0" smtClean="0"/>
                        <a:t>2</a:t>
                      </a:r>
                      <a:endParaRPr lang="en-GB" dirty="0"/>
                    </a:p>
                  </a:txBody>
                  <a:tcPr/>
                </a:tc>
              </a:tr>
            </a:tbl>
          </a:graphicData>
        </a:graphic>
      </p:graphicFrame>
    </p:spTree>
    <p:extLst>
      <p:ext uri="{BB962C8B-B14F-4D97-AF65-F5344CB8AC3E}">
        <p14:creationId xmlns:p14="http://schemas.microsoft.com/office/powerpoint/2010/main" val="918732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Did you meet, or even surpass, the target of 3500 points?</a:t>
            </a:r>
          </a:p>
          <a:p>
            <a:pPr marL="0" indent="0" algn="ctr">
              <a:buNone/>
            </a:pPr>
            <a:r>
              <a:rPr lang="en-GB" dirty="0" smtClean="0"/>
              <a:t>Your target in the next round is to get an obscure answer and achieve 500 points.</a:t>
            </a:r>
          </a:p>
          <a:p>
            <a:pPr marL="0" indent="0" algn="ctr">
              <a:buNone/>
            </a:pPr>
            <a:r>
              <a:rPr lang="en-GB" dirty="0" smtClean="0"/>
              <a:t>This gives you an overall target at the end of this round of 4000 points.</a:t>
            </a:r>
            <a:endParaRPr lang="en-GB" dirty="0"/>
          </a:p>
        </p:txBody>
      </p:sp>
    </p:spTree>
    <p:extLst>
      <p:ext uri="{BB962C8B-B14F-4D97-AF65-F5344CB8AC3E}">
        <p14:creationId xmlns:p14="http://schemas.microsoft.com/office/powerpoint/2010/main" val="41110907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Pointless</a:t>
            </a:r>
            <a:br>
              <a:rPr lang="en-GB" dirty="0" smtClean="0"/>
            </a:br>
            <a:r>
              <a:rPr lang="en-GB" dirty="0" smtClean="0"/>
              <a:t>24</a:t>
            </a:r>
            <a:r>
              <a:rPr lang="en-GB" baseline="30000" dirty="0" smtClean="0"/>
              <a:t>th</a:t>
            </a:r>
            <a:r>
              <a:rPr lang="en-GB" dirty="0" smtClean="0"/>
              <a:t> August 2009 - present</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616624" cy="4203359"/>
          </a:xfrm>
          <a:prstGeom prst="rect">
            <a:avLst/>
          </a:prstGeom>
          <a:noFill/>
          <a:ln>
            <a:noFill/>
          </a:ln>
        </p:spPr>
      </p:pic>
    </p:spTree>
    <p:extLst>
      <p:ext uri="{BB962C8B-B14F-4D97-AF65-F5344CB8AC3E}">
        <p14:creationId xmlns:p14="http://schemas.microsoft.com/office/powerpoint/2010/main" val="13864948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Prime Ministers</a:t>
            </a:r>
            <a:endParaRPr lang="en-GB" dirty="0"/>
          </a:p>
        </p:txBody>
      </p:sp>
      <p:sp>
        <p:nvSpPr>
          <p:cNvPr id="3" name="Content Placeholder 2"/>
          <p:cNvSpPr>
            <a:spLocks noGrp="1"/>
          </p:cNvSpPr>
          <p:nvPr>
            <p:ph idx="1"/>
          </p:nvPr>
        </p:nvSpPr>
        <p:spPr/>
        <p:txBody>
          <a:bodyPr/>
          <a:lstStyle/>
          <a:p>
            <a:pPr marL="0" indent="0" algn="ctr">
              <a:buNone/>
            </a:pPr>
            <a:r>
              <a:rPr lang="en-GB" dirty="0" smtClean="0"/>
              <a:t>Name a British Prime Minister who has been in office since 1900.</a:t>
            </a:r>
          </a:p>
          <a:p>
            <a:pPr marL="0" indent="0" algn="ctr">
              <a:buNone/>
            </a:pPr>
            <a:r>
              <a:rPr lang="en-GB" dirty="0" smtClean="0"/>
              <a:t>The more obscure your answer the more points you will score.</a:t>
            </a:r>
          </a:p>
          <a:p>
            <a:pPr marL="0" indent="0" algn="ctr">
              <a:buNone/>
            </a:pPr>
            <a:r>
              <a:rPr lang="en-GB" dirty="0" smtClean="0"/>
              <a:t>Points from 1 to 500 are available.</a:t>
            </a:r>
            <a:endParaRPr lang="en-GB" dirty="0"/>
          </a:p>
        </p:txBody>
      </p:sp>
    </p:spTree>
    <p:extLst>
      <p:ext uri="{BB962C8B-B14F-4D97-AF65-F5344CB8AC3E}">
        <p14:creationId xmlns:p14="http://schemas.microsoft.com/office/powerpoint/2010/main" val="5644631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5835528"/>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2890664"/>
                <a:gridCol w="1224136"/>
                <a:gridCol w="3024336"/>
                <a:gridCol w="1090464"/>
              </a:tblGrid>
              <a:tr h="370840">
                <a:tc>
                  <a:txBody>
                    <a:bodyPr/>
                    <a:lstStyle/>
                    <a:p>
                      <a:pPr algn="ctr"/>
                      <a:r>
                        <a:rPr lang="en-GB" dirty="0" smtClean="0"/>
                        <a:t>Asquith Hebert</a:t>
                      </a:r>
                      <a:endParaRPr lang="en-GB" dirty="0"/>
                    </a:p>
                  </a:txBody>
                  <a:tcPr/>
                </a:tc>
                <a:tc>
                  <a:txBody>
                    <a:bodyPr/>
                    <a:lstStyle/>
                    <a:p>
                      <a:pPr algn="ctr"/>
                      <a:r>
                        <a:rPr lang="en-GB" dirty="0" smtClean="0"/>
                        <a:t>400</a:t>
                      </a:r>
                      <a:endParaRPr lang="en-GB" dirty="0"/>
                    </a:p>
                  </a:txBody>
                  <a:tcPr/>
                </a:tc>
                <a:tc>
                  <a:txBody>
                    <a:bodyPr/>
                    <a:lstStyle/>
                    <a:p>
                      <a:pPr algn="ctr"/>
                      <a:r>
                        <a:rPr lang="en-GB" dirty="0" smtClean="0"/>
                        <a:t>Douglas-Home Alec</a:t>
                      </a:r>
                      <a:endParaRPr lang="en-GB" dirty="0"/>
                    </a:p>
                  </a:txBody>
                  <a:tcPr/>
                </a:tc>
                <a:tc>
                  <a:txBody>
                    <a:bodyPr/>
                    <a:lstStyle/>
                    <a:p>
                      <a:pPr algn="ctr"/>
                      <a:r>
                        <a:rPr lang="en-GB" dirty="0" smtClean="0"/>
                        <a:t>200</a:t>
                      </a:r>
                      <a:endParaRPr lang="en-GB" dirty="0"/>
                    </a:p>
                  </a:txBody>
                  <a:tcPr/>
                </a:tc>
              </a:tr>
              <a:tr h="370840">
                <a:tc>
                  <a:txBody>
                    <a:bodyPr/>
                    <a:lstStyle/>
                    <a:p>
                      <a:pPr algn="ctr"/>
                      <a:r>
                        <a:rPr lang="en-GB" dirty="0" smtClean="0"/>
                        <a:t>Attlee Clement</a:t>
                      </a:r>
                      <a:endParaRPr lang="en-GB" dirty="0"/>
                    </a:p>
                  </a:txBody>
                  <a:tcPr/>
                </a:tc>
                <a:tc>
                  <a:txBody>
                    <a:bodyPr/>
                    <a:lstStyle/>
                    <a:p>
                      <a:pPr algn="ctr"/>
                      <a:r>
                        <a:rPr lang="en-GB" dirty="0" smtClean="0"/>
                        <a:t>300</a:t>
                      </a:r>
                      <a:endParaRPr lang="en-GB" dirty="0"/>
                    </a:p>
                  </a:txBody>
                  <a:tcPr/>
                </a:tc>
                <a:tc>
                  <a:txBody>
                    <a:bodyPr/>
                    <a:lstStyle/>
                    <a:p>
                      <a:pPr algn="ctr"/>
                      <a:r>
                        <a:rPr lang="en-GB" dirty="0" smtClean="0"/>
                        <a:t>Eden Anthony</a:t>
                      </a:r>
                      <a:endParaRPr lang="en-GB" dirty="0"/>
                    </a:p>
                  </a:txBody>
                  <a:tcPr/>
                </a:tc>
                <a:tc>
                  <a:txBody>
                    <a:bodyPr/>
                    <a:lstStyle/>
                    <a:p>
                      <a:pPr algn="ctr"/>
                      <a:r>
                        <a:rPr lang="en-GB" dirty="0" smtClean="0"/>
                        <a:t>300</a:t>
                      </a:r>
                      <a:endParaRPr lang="en-GB" dirty="0"/>
                    </a:p>
                  </a:txBody>
                  <a:tcPr/>
                </a:tc>
              </a:tr>
              <a:tr h="370840">
                <a:tc>
                  <a:txBody>
                    <a:bodyPr/>
                    <a:lstStyle/>
                    <a:p>
                      <a:pPr algn="ctr"/>
                      <a:r>
                        <a:rPr lang="en-GB" dirty="0" smtClean="0"/>
                        <a:t>Baldwin Stanley</a:t>
                      </a:r>
                      <a:endParaRPr lang="en-GB" dirty="0"/>
                    </a:p>
                  </a:txBody>
                  <a:tcPr/>
                </a:tc>
                <a:tc>
                  <a:txBody>
                    <a:bodyPr/>
                    <a:lstStyle/>
                    <a:p>
                      <a:pPr algn="ctr"/>
                      <a:r>
                        <a:rPr lang="en-GB" dirty="0" smtClean="0"/>
                        <a:t>300</a:t>
                      </a:r>
                      <a:endParaRPr lang="en-GB" dirty="0"/>
                    </a:p>
                  </a:txBody>
                  <a:tcPr/>
                </a:tc>
                <a:tc>
                  <a:txBody>
                    <a:bodyPr/>
                    <a:lstStyle/>
                    <a:p>
                      <a:pPr algn="ctr"/>
                      <a:r>
                        <a:rPr lang="en-GB" dirty="0" err="1" smtClean="0"/>
                        <a:t>Gascoyne</a:t>
                      </a:r>
                      <a:r>
                        <a:rPr lang="en-GB" dirty="0" smtClean="0"/>
                        <a:t>-Cecil Robert</a:t>
                      </a:r>
                      <a:endParaRPr lang="en-GB" dirty="0"/>
                    </a:p>
                  </a:txBody>
                  <a:tcPr/>
                </a:tc>
                <a:tc>
                  <a:txBody>
                    <a:bodyPr/>
                    <a:lstStyle/>
                    <a:p>
                      <a:pPr algn="ctr"/>
                      <a:r>
                        <a:rPr lang="en-GB" dirty="0" smtClean="0"/>
                        <a:t>500</a:t>
                      </a:r>
                      <a:endParaRPr lang="en-GB" dirty="0"/>
                    </a:p>
                  </a:txBody>
                  <a:tcPr/>
                </a:tc>
              </a:tr>
              <a:tr h="370840">
                <a:tc>
                  <a:txBody>
                    <a:bodyPr/>
                    <a:lstStyle/>
                    <a:p>
                      <a:pPr algn="ctr"/>
                      <a:r>
                        <a:rPr lang="en-GB" dirty="0" smtClean="0"/>
                        <a:t>Balfour Arthur</a:t>
                      </a:r>
                      <a:endParaRPr lang="en-GB" dirty="0"/>
                    </a:p>
                  </a:txBody>
                  <a:tcPr/>
                </a:tc>
                <a:tc>
                  <a:txBody>
                    <a:bodyPr/>
                    <a:lstStyle/>
                    <a:p>
                      <a:pPr algn="ctr"/>
                      <a:r>
                        <a:rPr lang="en-GB" dirty="0" smtClean="0"/>
                        <a:t>400</a:t>
                      </a:r>
                      <a:endParaRPr lang="en-GB" dirty="0"/>
                    </a:p>
                  </a:txBody>
                  <a:tcPr/>
                </a:tc>
                <a:tc>
                  <a:txBody>
                    <a:bodyPr/>
                    <a:lstStyle/>
                    <a:p>
                      <a:pPr algn="ctr"/>
                      <a:r>
                        <a:rPr lang="en-GB" dirty="0" smtClean="0"/>
                        <a:t>Heath Edward</a:t>
                      </a:r>
                      <a:endParaRPr lang="en-GB" dirty="0"/>
                    </a:p>
                  </a:txBody>
                  <a:tcPr/>
                </a:tc>
                <a:tc>
                  <a:txBody>
                    <a:bodyPr/>
                    <a:lstStyle/>
                    <a:p>
                      <a:pPr algn="ctr"/>
                      <a:r>
                        <a:rPr lang="en-GB" dirty="0" smtClean="0"/>
                        <a:t>100</a:t>
                      </a:r>
                      <a:endParaRPr lang="en-GB" dirty="0"/>
                    </a:p>
                  </a:txBody>
                  <a:tcPr/>
                </a:tc>
              </a:tr>
              <a:tr h="370840">
                <a:tc>
                  <a:txBody>
                    <a:bodyPr/>
                    <a:lstStyle/>
                    <a:p>
                      <a:pPr algn="ctr"/>
                      <a:r>
                        <a:rPr lang="en-GB" dirty="0" smtClean="0"/>
                        <a:t>Blair Tony</a:t>
                      </a:r>
                      <a:endParaRPr lang="en-GB" dirty="0"/>
                    </a:p>
                  </a:txBody>
                  <a:tcPr/>
                </a:tc>
                <a:tc>
                  <a:txBody>
                    <a:bodyPr/>
                    <a:lstStyle/>
                    <a:p>
                      <a:pPr algn="ctr"/>
                      <a:r>
                        <a:rPr lang="en-GB" dirty="0" smtClean="0"/>
                        <a:t>10</a:t>
                      </a:r>
                      <a:endParaRPr lang="en-GB" dirty="0"/>
                    </a:p>
                  </a:txBody>
                  <a:tcPr/>
                </a:tc>
                <a:tc>
                  <a:txBody>
                    <a:bodyPr/>
                    <a:lstStyle/>
                    <a:p>
                      <a:pPr algn="ctr"/>
                      <a:r>
                        <a:rPr lang="en-GB" dirty="0" smtClean="0"/>
                        <a:t>Lloyd-George David</a:t>
                      </a:r>
                      <a:endParaRPr lang="en-GB" dirty="0"/>
                    </a:p>
                  </a:txBody>
                  <a:tcPr/>
                </a:tc>
                <a:tc>
                  <a:txBody>
                    <a:bodyPr/>
                    <a:lstStyle/>
                    <a:p>
                      <a:pPr algn="ctr"/>
                      <a:r>
                        <a:rPr lang="en-GB" dirty="0" smtClean="0"/>
                        <a:t>200</a:t>
                      </a:r>
                      <a:endParaRPr lang="en-GB" dirty="0"/>
                    </a:p>
                  </a:txBody>
                  <a:tcPr/>
                </a:tc>
              </a:tr>
              <a:tr h="370840">
                <a:tc>
                  <a:txBody>
                    <a:bodyPr/>
                    <a:lstStyle/>
                    <a:p>
                      <a:pPr algn="ctr"/>
                      <a:r>
                        <a:rPr lang="en-GB" dirty="0" smtClean="0"/>
                        <a:t>Bonar Law Andrew</a:t>
                      </a:r>
                      <a:endParaRPr lang="en-GB" dirty="0"/>
                    </a:p>
                  </a:txBody>
                  <a:tcPr/>
                </a:tc>
                <a:tc>
                  <a:txBody>
                    <a:bodyPr/>
                    <a:lstStyle/>
                    <a:p>
                      <a:pPr algn="ctr"/>
                      <a:r>
                        <a:rPr lang="en-GB" dirty="0" smtClean="0"/>
                        <a:t>400</a:t>
                      </a:r>
                      <a:endParaRPr lang="en-GB" dirty="0"/>
                    </a:p>
                  </a:txBody>
                  <a:tcPr/>
                </a:tc>
                <a:tc>
                  <a:txBody>
                    <a:bodyPr/>
                    <a:lstStyle/>
                    <a:p>
                      <a:pPr algn="ctr"/>
                      <a:r>
                        <a:rPr lang="en-GB" dirty="0" smtClean="0"/>
                        <a:t>MacDonald Ramsay</a:t>
                      </a:r>
                      <a:endParaRPr lang="en-GB" dirty="0"/>
                    </a:p>
                  </a:txBody>
                  <a:tcPr/>
                </a:tc>
                <a:tc>
                  <a:txBody>
                    <a:bodyPr/>
                    <a:lstStyle/>
                    <a:p>
                      <a:pPr algn="ctr"/>
                      <a:r>
                        <a:rPr lang="en-GB" dirty="0" smtClean="0"/>
                        <a:t>400</a:t>
                      </a:r>
                      <a:endParaRPr lang="en-GB" dirty="0"/>
                    </a:p>
                  </a:txBody>
                  <a:tcPr/>
                </a:tc>
              </a:tr>
              <a:tr h="370840">
                <a:tc>
                  <a:txBody>
                    <a:bodyPr/>
                    <a:lstStyle/>
                    <a:p>
                      <a:pPr algn="ctr"/>
                      <a:r>
                        <a:rPr lang="en-GB" dirty="0" smtClean="0"/>
                        <a:t>Brown Gordon</a:t>
                      </a:r>
                      <a:endParaRPr lang="en-GB" dirty="0"/>
                    </a:p>
                  </a:txBody>
                  <a:tcPr/>
                </a:tc>
                <a:tc>
                  <a:txBody>
                    <a:bodyPr/>
                    <a:lstStyle/>
                    <a:p>
                      <a:pPr algn="ctr"/>
                      <a:r>
                        <a:rPr lang="en-GB" dirty="0" smtClean="0"/>
                        <a:t>50</a:t>
                      </a:r>
                      <a:endParaRPr lang="en-GB" dirty="0"/>
                    </a:p>
                  </a:txBody>
                  <a:tcPr/>
                </a:tc>
                <a:tc>
                  <a:txBody>
                    <a:bodyPr/>
                    <a:lstStyle/>
                    <a:p>
                      <a:pPr algn="ctr"/>
                      <a:r>
                        <a:rPr lang="en-GB" dirty="0" smtClean="0"/>
                        <a:t>Macmillan</a:t>
                      </a:r>
                      <a:r>
                        <a:rPr lang="en-GB" baseline="0" dirty="0" smtClean="0"/>
                        <a:t> Harold</a:t>
                      </a:r>
                      <a:endParaRPr lang="en-GB" dirty="0"/>
                    </a:p>
                  </a:txBody>
                  <a:tcPr/>
                </a:tc>
                <a:tc>
                  <a:txBody>
                    <a:bodyPr/>
                    <a:lstStyle/>
                    <a:p>
                      <a:pPr algn="ctr"/>
                      <a:r>
                        <a:rPr lang="en-GB" dirty="0" smtClean="0"/>
                        <a:t>100</a:t>
                      </a:r>
                      <a:endParaRPr lang="en-GB" dirty="0"/>
                    </a:p>
                  </a:txBody>
                  <a:tcPr/>
                </a:tc>
              </a:tr>
              <a:tr h="370840">
                <a:tc>
                  <a:txBody>
                    <a:bodyPr/>
                    <a:lstStyle/>
                    <a:p>
                      <a:pPr algn="ctr"/>
                      <a:r>
                        <a:rPr lang="en-GB" dirty="0" smtClean="0"/>
                        <a:t>Callaghan James</a:t>
                      </a:r>
                      <a:endParaRPr lang="en-GB" dirty="0"/>
                    </a:p>
                  </a:txBody>
                  <a:tcPr/>
                </a:tc>
                <a:tc>
                  <a:txBody>
                    <a:bodyPr/>
                    <a:lstStyle/>
                    <a:p>
                      <a:pPr algn="ctr"/>
                      <a:r>
                        <a:rPr lang="en-GB" dirty="0" smtClean="0"/>
                        <a:t>100</a:t>
                      </a:r>
                      <a:endParaRPr lang="en-GB" dirty="0"/>
                    </a:p>
                  </a:txBody>
                  <a:tcPr/>
                </a:tc>
                <a:tc>
                  <a:txBody>
                    <a:bodyPr/>
                    <a:lstStyle/>
                    <a:p>
                      <a:pPr algn="ctr"/>
                      <a:r>
                        <a:rPr lang="en-GB" dirty="0" smtClean="0"/>
                        <a:t>Major John</a:t>
                      </a:r>
                      <a:endParaRPr lang="en-GB" dirty="0"/>
                    </a:p>
                  </a:txBody>
                  <a:tcPr/>
                </a:tc>
                <a:tc>
                  <a:txBody>
                    <a:bodyPr/>
                    <a:lstStyle/>
                    <a:p>
                      <a:pPr algn="ctr"/>
                      <a:r>
                        <a:rPr lang="en-GB" dirty="0" smtClean="0"/>
                        <a:t>50</a:t>
                      </a:r>
                      <a:endParaRPr lang="en-GB" dirty="0"/>
                    </a:p>
                  </a:txBody>
                  <a:tcPr/>
                </a:tc>
              </a:tr>
              <a:tr h="370840">
                <a:tc>
                  <a:txBody>
                    <a:bodyPr/>
                    <a:lstStyle/>
                    <a:p>
                      <a:pPr algn="ctr"/>
                      <a:r>
                        <a:rPr lang="en-GB" dirty="0" smtClean="0"/>
                        <a:t>Cameron David</a:t>
                      </a:r>
                      <a:endParaRPr lang="en-GB" dirty="0"/>
                    </a:p>
                  </a:txBody>
                  <a:tcPr/>
                </a:tc>
                <a:tc>
                  <a:txBody>
                    <a:bodyPr/>
                    <a:lstStyle/>
                    <a:p>
                      <a:pPr algn="ctr"/>
                      <a:r>
                        <a:rPr lang="en-GB" dirty="0" smtClean="0"/>
                        <a:t>10</a:t>
                      </a:r>
                      <a:endParaRPr lang="en-GB" dirty="0"/>
                    </a:p>
                  </a:txBody>
                  <a:tcPr/>
                </a:tc>
                <a:tc>
                  <a:txBody>
                    <a:bodyPr/>
                    <a:lstStyle/>
                    <a:p>
                      <a:pPr algn="ctr"/>
                      <a:r>
                        <a:rPr lang="en-GB" dirty="0" err="1" smtClean="0"/>
                        <a:t>Marquess</a:t>
                      </a:r>
                      <a:r>
                        <a:rPr lang="en-GB" dirty="0" smtClean="0"/>
                        <a:t> of Salisbury</a:t>
                      </a:r>
                      <a:endParaRPr lang="en-GB" dirty="0"/>
                    </a:p>
                  </a:txBody>
                  <a:tcPr/>
                </a:tc>
                <a:tc>
                  <a:txBody>
                    <a:bodyPr/>
                    <a:lstStyle/>
                    <a:p>
                      <a:pPr algn="ctr"/>
                      <a:r>
                        <a:rPr lang="en-GB" smtClean="0"/>
                        <a:t>500</a:t>
                      </a:r>
                      <a:endParaRPr lang="en-GB" dirty="0"/>
                    </a:p>
                  </a:txBody>
                  <a:tcPr/>
                </a:tc>
              </a:tr>
              <a:tr h="370840">
                <a:tc>
                  <a:txBody>
                    <a:bodyPr/>
                    <a:lstStyle/>
                    <a:p>
                      <a:pPr algn="ctr"/>
                      <a:r>
                        <a:rPr lang="en-GB" dirty="0" smtClean="0"/>
                        <a:t>Campbell-Bannerman Henry</a:t>
                      </a:r>
                      <a:endParaRPr lang="en-GB" dirty="0"/>
                    </a:p>
                  </a:txBody>
                  <a:tcPr/>
                </a:tc>
                <a:tc>
                  <a:txBody>
                    <a:bodyPr/>
                    <a:lstStyle/>
                    <a:p>
                      <a:pPr algn="ctr"/>
                      <a:r>
                        <a:rPr lang="en-GB" dirty="0" smtClean="0"/>
                        <a:t>400</a:t>
                      </a:r>
                      <a:endParaRPr lang="en-GB" dirty="0"/>
                    </a:p>
                  </a:txBody>
                  <a:tcPr/>
                </a:tc>
                <a:tc>
                  <a:txBody>
                    <a:bodyPr/>
                    <a:lstStyle/>
                    <a:p>
                      <a:pPr algn="ctr"/>
                      <a:r>
                        <a:rPr lang="en-GB" dirty="0" smtClean="0"/>
                        <a:t>Thatcher Margaret</a:t>
                      </a:r>
                      <a:endParaRPr lang="en-GB" dirty="0"/>
                    </a:p>
                  </a:txBody>
                  <a:tcPr/>
                </a:tc>
                <a:tc>
                  <a:txBody>
                    <a:bodyPr/>
                    <a:lstStyle/>
                    <a:p>
                      <a:pPr algn="ctr"/>
                      <a:r>
                        <a:rPr lang="en-GB" dirty="0" smtClean="0"/>
                        <a:t>10</a:t>
                      </a:r>
                      <a:endParaRPr lang="en-GB" dirty="0"/>
                    </a:p>
                  </a:txBody>
                  <a:tcPr/>
                </a:tc>
              </a:tr>
              <a:tr h="370840">
                <a:tc>
                  <a:txBody>
                    <a:bodyPr/>
                    <a:lstStyle/>
                    <a:p>
                      <a:pPr algn="ctr"/>
                      <a:r>
                        <a:rPr lang="en-GB" dirty="0" smtClean="0"/>
                        <a:t>Chamberlain Neville</a:t>
                      </a:r>
                      <a:endParaRPr lang="en-GB" dirty="0"/>
                    </a:p>
                  </a:txBody>
                  <a:tcPr/>
                </a:tc>
                <a:tc>
                  <a:txBody>
                    <a:bodyPr/>
                    <a:lstStyle/>
                    <a:p>
                      <a:pPr algn="ctr"/>
                      <a:r>
                        <a:rPr lang="en-GB" dirty="0" smtClean="0"/>
                        <a:t>100</a:t>
                      </a:r>
                      <a:endParaRPr lang="en-GB" dirty="0"/>
                    </a:p>
                  </a:txBody>
                  <a:tcPr/>
                </a:tc>
                <a:tc>
                  <a:txBody>
                    <a:bodyPr/>
                    <a:lstStyle/>
                    <a:p>
                      <a:pPr algn="ctr"/>
                      <a:r>
                        <a:rPr lang="en-GB" dirty="0" smtClean="0"/>
                        <a:t>Wilson Harold</a:t>
                      </a:r>
                      <a:endParaRPr lang="en-GB" dirty="0"/>
                    </a:p>
                  </a:txBody>
                  <a:tcPr/>
                </a:tc>
                <a:tc>
                  <a:txBody>
                    <a:bodyPr/>
                    <a:lstStyle/>
                    <a:p>
                      <a:pPr algn="ctr"/>
                      <a:r>
                        <a:rPr lang="en-GB" dirty="0" smtClean="0"/>
                        <a:t>50</a:t>
                      </a:r>
                      <a:endParaRPr lang="en-GB" dirty="0"/>
                    </a:p>
                  </a:txBody>
                  <a:tcPr/>
                </a:tc>
              </a:tr>
              <a:tr h="370840">
                <a:tc>
                  <a:txBody>
                    <a:bodyPr/>
                    <a:lstStyle/>
                    <a:p>
                      <a:pPr algn="ctr"/>
                      <a:r>
                        <a:rPr lang="en-GB" smtClean="0"/>
                        <a:t>Churchill Winston</a:t>
                      </a:r>
                      <a:endParaRPr lang="en-GB"/>
                    </a:p>
                  </a:txBody>
                  <a:tcPr/>
                </a:tc>
                <a:tc>
                  <a:txBody>
                    <a:bodyPr/>
                    <a:lstStyle/>
                    <a:p>
                      <a:pPr algn="ctr"/>
                      <a:r>
                        <a:rPr lang="en-GB" dirty="0" smtClean="0"/>
                        <a:t>30</a:t>
                      </a:r>
                      <a:endParaRPr lang="en-GB" dirty="0"/>
                    </a:p>
                  </a:txBody>
                  <a:tcPr/>
                </a:tc>
                <a:tc>
                  <a:txBody>
                    <a:bodyPr/>
                    <a:lstStyle/>
                    <a:p>
                      <a:pPr algn="ctr"/>
                      <a:endParaRPr lang="en-GB"/>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37846725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dirty="0" smtClean="0"/>
              <a:t>Did you meet, or even surpass, the target of 4000 points?</a:t>
            </a:r>
          </a:p>
          <a:p>
            <a:pPr marL="0" indent="0" algn="ctr">
              <a:buNone/>
            </a:pPr>
            <a:r>
              <a:rPr lang="en-GB" dirty="0" smtClean="0"/>
              <a:t>There are now 7 questions left. For each of the 7 questions 5 possible answers are given. You must choose one of the answers and can gamble up to half the points you own. If correct your score increases by the number of points staked, but giving a wrong answer reduces your points by the amount you staked.</a:t>
            </a:r>
          </a:p>
          <a:p>
            <a:pPr marL="0" indent="0" algn="ctr">
              <a:buNone/>
            </a:pPr>
            <a:r>
              <a:rPr lang="en-GB" dirty="0" smtClean="0"/>
              <a:t>Your target, by the end of the quiz, is 20,000 points.</a:t>
            </a:r>
            <a:endParaRPr lang="en-GB" dirty="0"/>
          </a:p>
        </p:txBody>
      </p:sp>
    </p:spTree>
    <p:extLst>
      <p:ext uri="{BB962C8B-B14F-4D97-AF65-F5344CB8AC3E}">
        <p14:creationId xmlns:p14="http://schemas.microsoft.com/office/powerpoint/2010/main" val="30110756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rmAutofit fontScale="90000"/>
          </a:bodyPr>
          <a:lstStyle/>
          <a:p>
            <a:r>
              <a:rPr lang="en-GB" dirty="0" smtClean="0"/>
              <a:t>Winner Takes All</a:t>
            </a:r>
            <a:br>
              <a:rPr lang="en-GB" dirty="0" smtClean="0"/>
            </a:br>
            <a:r>
              <a:rPr lang="en-GB" dirty="0" smtClean="0"/>
              <a:t>1975 – 1988</a:t>
            </a:r>
            <a:br>
              <a:rPr lang="en-GB" dirty="0" smtClean="0"/>
            </a:b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824536" cy="3867320"/>
          </a:xfrm>
          <a:prstGeom prst="rect">
            <a:avLst/>
          </a:prstGeom>
          <a:noFill/>
          <a:ln>
            <a:noFill/>
          </a:ln>
        </p:spPr>
      </p:pic>
    </p:spTree>
    <p:extLst>
      <p:ext uri="{BB962C8B-B14F-4D97-AF65-F5344CB8AC3E}">
        <p14:creationId xmlns:p14="http://schemas.microsoft.com/office/powerpoint/2010/main" val="14245900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1858218"/>
          </a:xfrm>
        </p:spPr>
        <p:txBody>
          <a:bodyPr/>
          <a:lstStyle/>
          <a:p>
            <a:pPr eaLnBrk="1" hangingPunct="1"/>
            <a:r>
              <a:rPr lang="en-GB" sz="2800" dirty="0" smtClean="0"/>
              <a:t>7) How many of the following are colleges in Oxford AND Cambridge?</a:t>
            </a:r>
            <a:br>
              <a:rPr lang="en-GB" sz="2800" dirty="0" smtClean="0"/>
            </a:br>
            <a:r>
              <a:rPr lang="en-GB" sz="2800" dirty="0" smtClean="0"/>
              <a:t>Trinity, Jesus, St John’s, Christ’s, Corpus Christi</a:t>
            </a:r>
          </a:p>
        </p:txBody>
      </p:sp>
      <p:graphicFrame>
        <p:nvGraphicFramePr>
          <p:cNvPr id="385027" name="Group 3"/>
          <p:cNvGraphicFramePr>
            <a:graphicFrameLocks noGrp="1"/>
          </p:cNvGraphicFramePr>
          <p:nvPr>
            <p:ph idx="1"/>
            <p:extLst>
              <p:ext uri="{D42A27DB-BD31-4B8C-83A1-F6EECF244321}">
                <p14:modId xmlns:p14="http://schemas.microsoft.com/office/powerpoint/2010/main" val="48578198"/>
              </p:ext>
            </p:extLst>
          </p:nvPr>
        </p:nvGraphicFramePr>
        <p:xfrm>
          <a:off x="467544" y="2348880"/>
          <a:ext cx="8208912" cy="2737815"/>
        </p:xfrm>
        <a:graphic>
          <a:graphicData uri="http://schemas.openxmlformats.org/drawingml/2006/table">
            <a:tbl>
              <a:tblPr/>
              <a:tblGrid>
                <a:gridCol w="2164658"/>
                <a:gridCol w="6044254"/>
              </a:tblGrid>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3266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1858218"/>
          </a:xfrm>
        </p:spPr>
        <p:txBody>
          <a:bodyPr/>
          <a:lstStyle/>
          <a:p>
            <a:pPr eaLnBrk="1" hangingPunct="1"/>
            <a:r>
              <a:rPr lang="en-GB" sz="2800" dirty="0" smtClean="0"/>
              <a:t>7) How many of the following are colleges in Oxford AND Cambridge?</a:t>
            </a:r>
            <a:br>
              <a:rPr lang="en-GB" sz="2800" dirty="0" smtClean="0"/>
            </a:br>
            <a:r>
              <a:rPr lang="en-GB" sz="2800" dirty="0" smtClean="0">
                <a:solidFill>
                  <a:srgbClr val="FF0000"/>
                </a:solidFill>
              </a:rPr>
              <a:t>Trinity, Jesus, St John’s</a:t>
            </a:r>
            <a:r>
              <a:rPr lang="en-GB" sz="2800" dirty="0" smtClean="0"/>
              <a:t>, Christ’s, </a:t>
            </a:r>
            <a:r>
              <a:rPr lang="en-GB" sz="2800" dirty="0" smtClean="0">
                <a:solidFill>
                  <a:srgbClr val="FF0000"/>
                </a:solidFill>
              </a:rPr>
              <a:t>Corpus Christi</a:t>
            </a:r>
          </a:p>
        </p:txBody>
      </p:sp>
      <p:graphicFrame>
        <p:nvGraphicFramePr>
          <p:cNvPr id="385027" name="Group 3"/>
          <p:cNvGraphicFramePr>
            <a:graphicFrameLocks noGrp="1"/>
          </p:cNvGraphicFramePr>
          <p:nvPr>
            <p:ph idx="1"/>
            <p:extLst>
              <p:ext uri="{D42A27DB-BD31-4B8C-83A1-F6EECF244321}">
                <p14:modId xmlns:p14="http://schemas.microsoft.com/office/powerpoint/2010/main" val="2774493145"/>
              </p:ext>
            </p:extLst>
          </p:nvPr>
        </p:nvGraphicFramePr>
        <p:xfrm>
          <a:off x="467544" y="2348880"/>
          <a:ext cx="8208912" cy="2737815"/>
        </p:xfrm>
        <a:graphic>
          <a:graphicData uri="http://schemas.openxmlformats.org/drawingml/2006/table">
            <a:tbl>
              <a:tblPr/>
              <a:tblGrid>
                <a:gridCol w="2164658"/>
                <a:gridCol w="6044254"/>
              </a:tblGrid>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58109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9846321"/>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bl>
          </a:graphicData>
        </a:graphic>
      </p:graphicFrame>
      <p:pic>
        <p:nvPicPr>
          <p:cNvPr id="3074" name="Picture 2" descr="C:\Users\john\Desktop\tan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58765"/>
            <a:ext cx="2160240" cy="24703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hn\Desktop\terry griffi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058765"/>
            <a:ext cx="2546889" cy="247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673"/>
            <a:ext cx="8229600" cy="940966"/>
          </a:xfrm>
        </p:spPr>
        <p:txBody>
          <a:bodyPr/>
          <a:lstStyle/>
          <a:p>
            <a:pPr eaLnBrk="1" hangingPunct="1"/>
            <a:r>
              <a:rPr lang="en-US" sz="2800" dirty="0" smtClean="0"/>
              <a:t>6) What is the TOTAL number of letters in these Shakespeare plays beginning with T?</a:t>
            </a:r>
          </a:p>
        </p:txBody>
      </p:sp>
      <p:graphicFrame>
        <p:nvGraphicFramePr>
          <p:cNvPr id="369668" name="Group 4"/>
          <p:cNvGraphicFramePr>
            <a:graphicFrameLocks noGrp="1"/>
          </p:cNvGraphicFramePr>
          <p:nvPr>
            <p:ph sz="half" idx="2"/>
            <p:extLst>
              <p:ext uri="{D42A27DB-BD31-4B8C-83A1-F6EECF244321}">
                <p14:modId xmlns:p14="http://schemas.microsoft.com/office/powerpoint/2010/main" val="1940754884"/>
              </p:ext>
            </p:extLst>
          </p:nvPr>
        </p:nvGraphicFramePr>
        <p:xfrm>
          <a:off x="539750" y="3789363"/>
          <a:ext cx="8147050" cy="2590800"/>
        </p:xfrm>
        <a:graphic>
          <a:graphicData uri="http://schemas.openxmlformats.org/drawingml/2006/table">
            <a:tbl>
              <a:tblPr/>
              <a:tblGrid>
                <a:gridCol w="2520082"/>
                <a:gridCol w="5626968"/>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77</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78</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79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457200" y="1340768"/>
            <a:ext cx="7859216" cy="2016225"/>
          </a:xfrm>
        </p:spPr>
        <p:txBody>
          <a:bodyPr/>
          <a:lstStyle/>
          <a:p>
            <a:pPr marL="0" indent="0" algn="ctr">
              <a:buNone/>
            </a:pPr>
            <a:r>
              <a:rPr lang="en-GB" sz="2400" dirty="0" smtClean="0"/>
              <a:t>THE …… …. …. …..W</a:t>
            </a:r>
            <a:endParaRPr lang="en-GB" sz="2400" dirty="0"/>
          </a:p>
          <a:p>
            <a:pPr marL="0" indent="0" algn="ctr">
              <a:buNone/>
            </a:pPr>
            <a:r>
              <a:rPr lang="en-GB" sz="2400" dirty="0" smtClean="0"/>
              <a:t>T…..S A………………S</a:t>
            </a:r>
          </a:p>
          <a:p>
            <a:pPr marL="0" indent="0" algn="ctr">
              <a:buNone/>
            </a:pPr>
            <a:r>
              <a:rPr lang="en-GB" sz="2400" dirty="0" smtClean="0"/>
              <a:t>T……………. AND …………………A</a:t>
            </a:r>
          </a:p>
          <a:p>
            <a:pPr marL="0" indent="0" algn="ctr">
              <a:buNone/>
            </a:pPr>
            <a:r>
              <a:rPr lang="en-GB" sz="2400" dirty="0" smtClean="0"/>
              <a:t>T………… ……..T</a:t>
            </a:r>
          </a:p>
          <a:p>
            <a:pPr marL="0" indent="0" algn="ctr">
              <a:buNone/>
            </a:pPr>
            <a:r>
              <a:rPr lang="en-GB" sz="2400" dirty="0" smtClean="0"/>
              <a:t>THE …………….. ………E</a:t>
            </a:r>
            <a:endParaRPr lang="en-GB" sz="2400" dirty="0"/>
          </a:p>
        </p:txBody>
      </p:sp>
    </p:spTree>
    <p:extLst>
      <p:ext uri="{BB962C8B-B14F-4D97-AF65-F5344CB8AC3E}">
        <p14:creationId xmlns:p14="http://schemas.microsoft.com/office/powerpoint/2010/main" val="42431478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673"/>
            <a:ext cx="8229600" cy="940966"/>
          </a:xfrm>
        </p:spPr>
        <p:txBody>
          <a:bodyPr/>
          <a:lstStyle/>
          <a:p>
            <a:pPr eaLnBrk="1" hangingPunct="1"/>
            <a:r>
              <a:rPr lang="en-US" sz="2800" dirty="0" smtClean="0"/>
              <a:t>6) What is the TOTAL number of letters in these Shakespeare plays beginning with T?</a:t>
            </a:r>
          </a:p>
        </p:txBody>
      </p:sp>
      <p:graphicFrame>
        <p:nvGraphicFramePr>
          <p:cNvPr id="369668" name="Group 4"/>
          <p:cNvGraphicFramePr>
            <a:graphicFrameLocks noGrp="1"/>
          </p:cNvGraphicFramePr>
          <p:nvPr>
            <p:ph sz="half" idx="2"/>
            <p:extLst>
              <p:ext uri="{D42A27DB-BD31-4B8C-83A1-F6EECF244321}">
                <p14:modId xmlns:p14="http://schemas.microsoft.com/office/powerpoint/2010/main" val="3522936567"/>
              </p:ext>
            </p:extLst>
          </p:nvPr>
        </p:nvGraphicFramePr>
        <p:xfrm>
          <a:off x="539750" y="3789363"/>
          <a:ext cx="8147050" cy="2590800"/>
        </p:xfrm>
        <a:graphic>
          <a:graphicData uri="http://schemas.openxmlformats.org/drawingml/2006/table">
            <a:tbl>
              <a:tblPr/>
              <a:tblGrid>
                <a:gridCol w="2520082"/>
                <a:gridCol w="5626968"/>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77</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B</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78</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79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457200" y="1340768"/>
            <a:ext cx="7859216" cy="2016225"/>
          </a:xfrm>
        </p:spPr>
        <p:txBody>
          <a:bodyPr/>
          <a:lstStyle/>
          <a:p>
            <a:pPr marL="0" indent="0" algn="ctr">
              <a:buNone/>
            </a:pPr>
            <a:r>
              <a:rPr lang="en-GB" sz="2400" dirty="0" smtClean="0"/>
              <a:t>THE TAMING OF THE SHREW (19)</a:t>
            </a:r>
            <a:endParaRPr lang="en-GB" sz="2400" dirty="0"/>
          </a:p>
          <a:p>
            <a:pPr marL="0" indent="0" algn="ctr">
              <a:buNone/>
            </a:pPr>
            <a:r>
              <a:rPr lang="en-GB" sz="2400" dirty="0" smtClean="0"/>
              <a:t>TITUS ANDRONICUS (15)</a:t>
            </a:r>
          </a:p>
          <a:p>
            <a:pPr marL="0" indent="0" algn="ctr">
              <a:buNone/>
            </a:pPr>
            <a:r>
              <a:rPr lang="en-GB" sz="2400" dirty="0" smtClean="0"/>
              <a:t>TROILUS AND CRESSIDA (18)</a:t>
            </a:r>
          </a:p>
          <a:p>
            <a:pPr marL="0" indent="0" algn="ctr">
              <a:buNone/>
            </a:pPr>
            <a:r>
              <a:rPr lang="en-GB" sz="2400" dirty="0" smtClean="0"/>
              <a:t>TWELFTH NIGHT (12)</a:t>
            </a:r>
          </a:p>
          <a:p>
            <a:pPr marL="0" indent="0" algn="ctr">
              <a:buNone/>
            </a:pPr>
            <a:r>
              <a:rPr lang="en-GB" sz="2400" dirty="0" smtClean="0"/>
              <a:t>THE WINTERS TALE (14)</a:t>
            </a:r>
            <a:endParaRPr lang="en-GB" sz="2400" dirty="0"/>
          </a:p>
        </p:txBody>
      </p:sp>
    </p:spTree>
    <p:extLst>
      <p:ext uri="{BB962C8B-B14F-4D97-AF65-F5344CB8AC3E}">
        <p14:creationId xmlns:p14="http://schemas.microsoft.com/office/powerpoint/2010/main" val="543644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smtClean="0"/>
              <a:t>5) How many of these African countries are landlocked?</a:t>
            </a:r>
            <a:br>
              <a:rPr lang="en-GB" sz="2800" dirty="0" smtClean="0"/>
            </a:br>
            <a:r>
              <a:rPr lang="en-GB" sz="2800" dirty="0" smtClean="0"/>
              <a:t>Chad, Kenya, Niger, Sudan, Zambia</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2778587762"/>
              </p:ext>
            </p:extLst>
          </p:nvPr>
        </p:nvGraphicFramePr>
        <p:xfrm>
          <a:off x="395288" y="2204863"/>
          <a:ext cx="8280400" cy="4103860"/>
        </p:xfrm>
        <a:graphic>
          <a:graphicData uri="http://schemas.openxmlformats.org/drawingml/2006/table">
            <a:tbl>
              <a:tblPr/>
              <a:tblGrid>
                <a:gridCol w="4140200"/>
                <a:gridCol w="4140200"/>
              </a:tblGrid>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09294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smtClean="0"/>
              <a:t>5) How many of these African countries are landlocked?</a:t>
            </a:r>
            <a:br>
              <a:rPr lang="en-GB" sz="2800" dirty="0" smtClean="0"/>
            </a:br>
            <a:r>
              <a:rPr lang="en-GB" sz="2800" dirty="0" smtClean="0">
                <a:solidFill>
                  <a:srgbClr val="FF0000"/>
                </a:solidFill>
              </a:rPr>
              <a:t>Chad</a:t>
            </a:r>
            <a:r>
              <a:rPr lang="en-GB" sz="2800" dirty="0" smtClean="0"/>
              <a:t>, Kenya, </a:t>
            </a:r>
            <a:r>
              <a:rPr lang="en-GB" sz="2800" dirty="0" smtClean="0">
                <a:solidFill>
                  <a:srgbClr val="FF0000"/>
                </a:solidFill>
              </a:rPr>
              <a:t>Niger</a:t>
            </a:r>
            <a:r>
              <a:rPr lang="en-GB" sz="2800" dirty="0" smtClean="0"/>
              <a:t>, Sudan, </a:t>
            </a:r>
            <a:r>
              <a:rPr lang="en-GB" sz="2800" dirty="0" smtClean="0">
                <a:solidFill>
                  <a:srgbClr val="FF0000"/>
                </a:solidFill>
              </a:rPr>
              <a:t>Zambia</a:t>
            </a:r>
            <a:endParaRPr lang="en-US" sz="2800" dirty="0" smtClean="0">
              <a:solidFill>
                <a:srgbClr val="FF0000"/>
              </a:solidFill>
            </a:endParaRPr>
          </a:p>
        </p:txBody>
      </p:sp>
      <p:graphicFrame>
        <p:nvGraphicFramePr>
          <p:cNvPr id="332811" name="Group 11"/>
          <p:cNvGraphicFramePr>
            <a:graphicFrameLocks noGrp="1"/>
          </p:cNvGraphicFramePr>
          <p:nvPr>
            <p:extLst>
              <p:ext uri="{D42A27DB-BD31-4B8C-83A1-F6EECF244321}">
                <p14:modId xmlns:p14="http://schemas.microsoft.com/office/powerpoint/2010/main" val="476131736"/>
              </p:ext>
            </p:extLst>
          </p:nvPr>
        </p:nvGraphicFramePr>
        <p:xfrm>
          <a:off x="395288" y="2204863"/>
          <a:ext cx="8280400" cy="4103860"/>
        </p:xfrm>
        <a:graphic>
          <a:graphicData uri="http://schemas.openxmlformats.org/drawingml/2006/table">
            <a:tbl>
              <a:tblPr/>
              <a:tblGrid>
                <a:gridCol w="4140200"/>
                <a:gridCol w="4140200"/>
              </a:tblGrid>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3</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755304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714202"/>
          </a:xfrm>
        </p:spPr>
        <p:txBody>
          <a:bodyPr/>
          <a:lstStyle/>
          <a:p>
            <a:pPr eaLnBrk="1" hangingPunct="1"/>
            <a:r>
              <a:rPr lang="en-GB" sz="1900" dirty="0" smtClean="0"/>
              <a:t>4) In which modern day country was the ancient city of Carthage located?</a:t>
            </a:r>
            <a:endParaRPr lang="en-US" sz="19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1578985727"/>
              </p:ext>
            </p:extLst>
          </p:nvPr>
        </p:nvGraphicFramePr>
        <p:xfrm>
          <a:off x="395288" y="1916832"/>
          <a:ext cx="8280400" cy="4391890"/>
        </p:xfrm>
        <a:graphic>
          <a:graphicData uri="http://schemas.openxmlformats.org/drawingml/2006/table">
            <a:tbl>
              <a:tblPr/>
              <a:tblGrid>
                <a:gridCol w="4140200"/>
                <a:gridCol w="4140200"/>
              </a:tblGrid>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Tunisia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Iraq</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Iran</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Egypt</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Libiya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481981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714202"/>
          </a:xfrm>
        </p:spPr>
        <p:txBody>
          <a:bodyPr/>
          <a:lstStyle/>
          <a:p>
            <a:pPr eaLnBrk="1" hangingPunct="1"/>
            <a:r>
              <a:rPr lang="en-GB" sz="1900" dirty="0" smtClean="0"/>
              <a:t>4) In which modern day country was the ancient city of Carthage located?</a:t>
            </a:r>
            <a:endParaRPr lang="en-US" sz="19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2788733815"/>
              </p:ext>
            </p:extLst>
          </p:nvPr>
        </p:nvGraphicFramePr>
        <p:xfrm>
          <a:off x="395288" y="1916832"/>
          <a:ext cx="8280400" cy="4391890"/>
        </p:xfrm>
        <a:graphic>
          <a:graphicData uri="http://schemas.openxmlformats.org/drawingml/2006/table">
            <a:tbl>
              <a:tblPr/>
              <a:tblGrid>
                <a:gridCol w="4140200"/>
                <a:gridCol w="4140200"/>
              </a:tblGrid>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Tunisia</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Iraq</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Iran</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Egypt</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3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Libiya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443319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2722314"/>
          </a:xfrm>
        </p:spPr>
        <p:txBody>
          <a:bodyPr/>
          <a:lstStyle/>
          <a:p>
            <a:pPr eaLnBrk="1" hangingPunct="1"/>
            <a:r>
              <a:rPr lang="en-GB" sz="2800" dirty="0" smtClean="0"/>
              <a:t>3) How many of the following are spelt </a:t>
            </a:r>
            <a:r>
              <a:rPr lang="en-GB" sz="2800" u="sng" dirty="0" smtClean="0"/>
              <a:t>correctly</a:t>
            </a:r>
            <a:r>
              <a:rPr lang="en-GB" sz="2800" dirty="0" smtClean="0"/>
              <a:t>?</a:t>
            </a:r>
            <a:br>
              <a:rPr lang="en-GB" sz="2800" dirty="0" smtClean="0"/>
            </a:br>
            <a:r>
              <a:rPr lang="en-GB" sz="2800" dirty="0" smtClean="0"/>
              <a:t>BELLWEATHER</a:t>
            </a:r>
            <a:br>
              <a:rPr lang="en-GB" sz="2800" dirty="0" smtClean="0"/>
            </a:br>
            <a:r>
              <a:rPr lang="en-GB" sz="2800" dirty="0" smtClean="0"/>
              <a:t>DUMBELL</a:t>
            </a:r>
            <a:br>
              <a:rPr lang="en-GB" sz="2800" dirty="0" smtClean="0"/>
            </a:br>
            <a:r>
              <a:rPr lang="en-GB" sz="2800" dirty="0" smtClean="0"/>
              <a:t>MISSPELL</a:t>
            </a:r>
            <a:br>
              <a:rPr lang="en-GB" sz="2800" dirty="0" smtClean="0"/>
            </a:br>
            <a:r>
              <a:rPr lang="en-GB" sz="2800" dirty="0" smtClean="0"/>
              <a:t>INNOCULATE</a:t>
            </a:r>
            <a:br>
              <a:rPr lang="en-GB" sz="2800" dirty="0" smtClean="0"/>
            </a:br>
            <a:r>
              <a:rPr lang="en-GB" sz="2800" dirty="0" smtClean="0"/>
              <a:t>SUPERCEDE</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2907433526"/>
              </p:ext>
            </p:extLst>
          </p:nvPr>
        </p:nvGraphicFramePr>
        <p:xfrm>
          <a:off x="395288" y="3501007"/>
          <a:ext cx="8280400" cy="2807715"/>
        </p:xfrm>
        <a:graphic>
          <a:graphicData uri="http://schemas.openxmlformats.org/drawingml/2006/table">
            <a:tbl>
              <a:tblPr/>
              <a:tblGrid>
                <a:gridCol w="4140200"/>
                <a:gridCol w="4140200"/>
              </a:tblGrid>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493597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2722314"/>
          </a:xfrm>
        </p:spPr>
        <p:txBody>
          <a:bodyPr/>
          <a:lstStyle/>
          <a:p>
            <a:pPr eaLnBrk="1" hangingPunct="1"/>
            <a:r>
              <a:rPr lang="en-GB" sz="2800" dirty="0" smtClean="0"/>
              <a:t>3) How many of the following are spelt </a:t>
            </a:r>
            <a:r>
              <a:rPr lang="en-GB" sz="2800" u="sng" dirty="0" smtClean="0"/>
              <a:t>correctly</a:t>
            </a:r>
            <a:r>
              <a:rPr lang="en-GB" sz="2800" dirty="0" smtClean="0"/>
              <a:t>?</a:t>
            </a:r>
            <a:br>
              <a:rPr lang="en-GB" sz="2800" dirty="0" smtClean="0"/>
            </a:br>
            <a:r>
              <a:rPr lang="en-GB" sz="2800" dirty="0" smtClean="0"/>
              <a:t>BELLWEATHER (Bellwether)</a:t>
            </a:r>
            <a:br>
              <a:rPr lang="en-GB" sz="2800" dirty="0" smtClean="0"/>
            </a:br>
            <a:r>
              <a:rPr lang="en-GB" sz="2800" dirty="0" smtClean="0"/>
              <a:t>DUMBELL (Dumbbell)</a:t>
            </a:r>
            <a:br>
              <a:rPr lang="en-GB" sz="2800" dirty="0" smtClean="0"/>
            </a:br>
            <a:r>
              <a:rPr lang="en-GB" sz="2800" dirty="0" smtClean="0">
                <a:solidFill>
                  <a:srgbClr val="FF0000"/>
                </a:solidFill>
              </a:rPr>
              <a:t>MISSPELL</a:t>
            </a:r>
            <a:r>
              <a:rPr lang="en-GB" sz="2800" dirty="0" smtClean="0"/>
              <a:t/>
            </a:r>
            <a:br>
              <a:rPr lang="en-GB" sz="2800" dirty="0" smtClean="0"/>
            </a:br>
            <a:r>
              <a:rPr lang="en-GB" sz="2800" dirty="0" smtClean="0"/>
              <a:t>INNOCULATE (Inoculate)</a:t>
            </a:r>
            <a:br>
              <a:rPr lang="en-GB" sz="2800" dirty="0" smtClean="0"/>
            </a:br>
            <a:r>
              <a:rPr lang="en-GB" sz="2800" dirty="0" smtClean="0"/>
              <a:t>SUPERCEDE (Supersede)</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3999871581"/>
              </p:ext>
            </p:extLst>
          </p:nvPr>
        </p:nvGraphicFramePr>
        <p:xfrm>
          <a:off x="395288" y="3501007"/>
          <a:ext cx="8280400" cy="2807715"/>
        </p:xfrm>
        <a:graphic>
          <a:graphicData uri="http://schemas.openxmlformats.org/drawingml/2006/table">
            <a:tbl>
              <a:tblPr/>
              <a:tblGrid>
                <a:gridCol w="4140200"/>
                <a:gridCol w="4140200"/>
              </a:tblGrid>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1</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2</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4</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5</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629283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404664"/>
            <a:ext cx="8229600" cy="1152127"/>
          </a:xfrm>
        </p:spPr>
        <p:txBody>
          <a:bodyPr/>
          <a:lstStyle/>
          <a:p>
            <a:pPr eaLnBrk="1" hangingPunct="1"/>
            <a:r>
              <a:rPr lang="en-GB" sz="2400" dirty="0" smtClean="0"/>
              <a:t>2) Which one of the following teams has never won the FA Cup? </a:t>
            </a:r>
          </a:p>
        </p:txBody>
      </p:sp>
      <p:graphicFrame>
        <p:nvGraphicFramePr>
          <p:cNvPr id="347139" name="Group 3"/>
          <p:cNvGraphicFramePr>
            <a:graphicFrameLocks noGrp="1"/>
          </p:cNvGraphicFramePr>
          <p:nvPr>
            <p:ph idx="1"/>
            <p:extLst>
              <p:ext uri="{D42A27DB-BD31-4B8C-83A1-F6EECF244321}">
                <p14:modId xmlns:p14="http://schemas.microsoft.com/office/powerpoint/2010/main" val="254659383"/>
              </p:ext>
            </p:extLst>
          </p:nvPr>
        </p:nvGraphicFramePr>
        <p:xfrm>
          <a:off x="457200" y="1988841"/>
          <a:ext cx="8229600" cy="4176462"/>
        </p:xfrm>
        <a:graphic>
          <a:graphicData uri="http://schemas.openxmlformats.org/drawingml/2006/table">
            <a:tbl>
              <a:tblPr/>
              <a:tblGrid>
                <a:gridCol w="2170113"/>
                <a:gridCol w="6059487"/>
              </a:tblGrid>
              <a:tr h="7706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cap="none" normalizeH="0" baseline="0" dirty="0" smtClean="0">
                          <a:ln>
                            <a:noFill/>
                          </a:ln>
                          <a:solidFill>
                            <a:schemeClr val="tx1"/>
                          </a:solidFill>
                          <a:effectLst/>
                          <a:latin typeface="Arial" charset="0"/>
                          <a:cs typeface="Arial" charset="0"/>
                        </a:rPr>
                        <a:t>Birmingham 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Blackpool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7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Burnley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7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Cardiff 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7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Charlton Athletic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614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404664"/>
            <a:ext cx="8229600" cy="1152127"/>
          </a:xfrm>
        </p:spPr>
        <p:txBody>
          <a:bodyPr/>
          <a:lstStyle/>
          <a:p>
            <a:pPr eaLnBrk="1" hangingPunct="1"/>
            <a:r>
              <a:rPr lang="en-GB" sz="2400" dirty="0" smtClean="0"/>
              <a:t>2) Which one of the following teams has never won the FA Cup? </a:t>
            </a:r>
          </a:p>
        </p:txBody>
      </p:sp>
      <p:graphicFrame>
        <p:nvGraphicFramePr>
          <p:cNvPr id="347139" name="Group 3"/>
          <p:cNvGraphicFramePr>
            <a:graphicFrameLocks noGrp="1"/>
          </p:cNvGraphicFramePr>
          <p:nvPr>
            <p:ph idx="1"/>
            <p:extLst>
              <p:ext uri="{D42A27DB-BD31-4B8C-83A1-F6EECF244321}">
                <p14:modId xmlns:p14="http://schemas.microsoft.com/office/powerpoint/2010/main" val="789343319"/>
              </p:ext>
            </p:extLst>
          </p:nvPr>
        </p:nvGraphicFramePr>
        <p:xfrm>
          <a:off x="457200" y="1988841"/>
          <a:ext cx="8229600" cy="4176462"/>
        </p:xfrm>
        <a:graphic>
          <a:graphicData uri="http://schemas.openxmlformats.org/drawingml/2006/table">
            <a:tbl>
              <a:tblPr/>
              <a:tblGrid>
                <a:gridCol w="2170113"/>
                <a:gridCol w="6059487"/>
              </a:tblGrid>
              <a:tr h="7706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cap="none" normalizeH="0" baseline="0" dirty="0" smtClean="0">
                          <a:ln>
                            <a:noFill/>
                          </a:ln>
                          <a:solidFill>
                            <a:srgbClr val="FF0000"/>
                          </a:solidFill>
                          <a:effectLst/>
                          <a:latin typeface="Arial" charset="0"/>
                          <a:cs typeface="Arial" charset="0"/>
                        </a:rPr>
                        <a:t>Birmingham 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Blackpool 1953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7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Burnley 1914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7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Cardiff City 1927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7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Charlton Athletic 1947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64729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2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Question of Sport</a:t>
            </a:r>
            <a:br>
              <a:rPr lang="en-GB" sz="3600" dirty="0"/>
            </a:br>
            <a:r>
              <a:rPr lang="en-GB" sz="3600" dirty="0"/>
              <a:t>Celtic Sports Stars</a:t>
            </a:r>
            <a:br>
              <a:rPr lang="en-GB" sz="3600" dirty="0"/>
            </a:br>
            <a:r>
              <a:rPr lang="en-GB" sz="2000" dirty="0"/>
              <a:t>10 pts per competitor (Bonus 10 pts for Ireland, Scotland or Wales)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1279510"/>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8</a:t>
                      </a:r>
                      <a:endParaRPr lang="en-GB" dirty="0"/>
                    </a:p>
                  </a:txBody>
                  <a:tcPr/>
                </a:tc>
              </a:tr>
            </a:tbl>
          </a:graphicData>
        </a:graphic>
      </p:graphicFrame>
      <p:pic>
        <p:nvPicPr>
          <p:cNvPr id="4098" name="Picture 2" descr="C:\Users\john\Desktop\pardra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2846437" cy="20500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ohn\Desktop\chris h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204864"/>
            <a:ext cx="2214851" cy="205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1) If the pop stars shown below were listed in age order, who would be in the middle?</a:t>
            </a:r>
            <a:br>
              <a:rPr lang="en-GB" sz="2400" dirty="0" smtClean="0"/>
            </a:b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1435862641"/>
              </p:ext>
            </p:extLst>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Noddy</a:t>
                      </a:r>
                      <a:r>
                        <a:rPr kumimoji="0" lang="en-GB" sz="2800" b="0" i="0" u="none" strike="noStrike" cap="none" normalizeH="0" baseline="0" dirty="0" smtClean="0">
                          <a:ln>
                            <a:noFill/>
                          </a:ln>
                          <a:solidFill>
                            <a:schemeClr val="tx1"/>
                          </a:solidFill>
                          <a:effectLst/>
                          <a:latin typeface="Arial" charset="0"/>
                          <a:cs typeface="Arial" charset="0"/>
                        </a:rPr>
                        <a:t> Holder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Paul McCartney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Mick Jagger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David Bowie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Rod Stewart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0" name="Picture 2" descr="C:\Users\john\Desktop\nod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7"/>
            <a:ext cx="1415777" cy="13382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Desktop\p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345" y="1766027"/>
            <a:ext cx="1884541" cy="13382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ohn\Desktop\m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3886" y="1772816"/>
            <a:ext cx="1487241" cy="133150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ohn\Desktop\davi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1127" y="1772818"/>
            <a:ext cx="1849037" cy="13315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ohn\Desktop\ro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772817"/>
            <a:ext cx="1823487" cy="133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46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1) If the pop stars shown below were listed in age order, who would be in the middle?</a:t>
            </a:r>
            <a:br>
              <a:rPr lang="en-GB" sz="2400" dirty="0" smtClean="0"/>
            </a:b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3256008251"/>
              </p:ext>
            </p:extLst>
          </p:nvPr>
        </p:nvGraphicFramePr>
        <p:xfrm>
          <a:off x="457200" y="3429000"/>
          <a:ext cx="8229600" cy="2697164"/>
        </p:xfrm>
        <a:graphic>
          <a:graphicData uri="http://schemas.openxmlformats.org/drawingml/2006/table">
            <a:tbl>
              <a:tblPr/>
              <a:tblGrid>
                <a:gridCol w="2170113"/>
                <a:gridCol w="6059487"/>
              </a:tblGrid>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Noddy</a:t>
                      </a:r>
                      <a:r>
                        <a:rPr kumimoji="0" lang="en-GB" sz="2800" b="0" i="0" u="none" strike="noStrike" cap="none" normalizeH="0" baseline="0" dirty="0" smtClean="0">
                          <a:ln>
                            <a:noFill/>
                          </a:ln>
                          <a:solidFill>
                            <a:schemeClr val="tx1"/>
                          </a:solidFill>
                          <a:effectLst/>
                          <a:latin typeface="Arial" charset="0"/>
                          <a:cs typeface="Arial" charset="0"/>
                        </a:rPr>
                        <a:t> Holder 15/6/46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Paul McCartney 18/6/42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Mick Jagger 26/7/43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David Bowie 8/1/47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Rod Stewart 10/1/45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0" name="Picture 2" descr="C:\Users\john\Desktop\nod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7"/>
            <a:ext cx="1415777" cy="13382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Desktop\p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345" y="1766027"/>
            <a:ext cx="1884541" cy="13382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ohn\Desktop\mi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3886" y="1772816"/>
            <a:ext cx="1487241" cy="133150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ohn\Desktop\davi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1127" y="1772818"/>
            <a:ext cx="1849037" cy="13315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ohn\Desktop\ro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772817"/>
            <a:ext cx="1823487" cy="133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69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94322"/>
          </a:xfrm>
        </p:spPr>
        <p:txBody>
          <a:bodyPr/>
          <a:lstStyle/>
          <a:p>
            <a:r>
              <a:rPr lang="en-GB" dirty="0" smtClean="0"/>
              <a:t>That’s all folks</a:t>
            </a:r>
            <a:r>
              <a:rPr lang="en-GB" dirty="0" smtClean="0"/>
              <a:t>!</a:t>
            </a:r>
            <a:br>
              <a:rPr lang="en-GB" dirty="0" smtClean="0"/>
            </a:br>
            <a:r>
              <a:rPr lang="en-GB" dirty="0" smtClean="0"/>
              <a:t>Did you meet the demanding target of 20,000 points?</a:t>
            </a:r>
            <a:endParaRPr lang="en-GB" dirty="0"/>
          </a:p>
        </p:txBody>
      </p:sp>
      <p:sp>
        <p:nvSpPr>
          <p:cNvPr id="4" name="TextBox 3"/>
          <p:cNvSpPr txBox="1"/>
          <p:nvPr/>
        </p:nvSpPr>
        <p:spPr>
          <a:xfrm>
            <a:off x="1835696" y="3429000"/>
            <a:ext cx="5184576" cy="2554545"/>
          </a:xfrm>
          <a:prstGeom prst="rect">
            <a:avLst/>
          </a:prstGeom>
          <a:noFill/>
        </p:spPr>
        <p:txBody>
          <a:bodyPr wrap="square" rtlCol="0">
            <a:spAutoFit/>
          </a:bodyPr>
          <a:lstStyle/>
          <a:p>
            <a:pPr algn="ctr"/>
            <a:r>
              <a:rPr lang="en-GB" sz="3200" dirty="0" smtClean="0"/>
              <a:t>Why not attempt some of the other 10 quizzes on</a:t>
            </a:r>
            <a:r>
              <a:rPr lang="en-GB" sz="3200" dirty="0" smtClean="0"/>
              <a:t> </a:t>
            </a:r>
            <a:endParaRPr lang="en-GB" sz="3200" dirty="0" smtClean="0"/>
          </a:p>
          <a:p>
            <a:pPr algn="ctr"/>
            <a:endParaRPr lang="en-GB" sz="3200" dirty="0" smtClean="0"/>
          </a:p>
          <a:p>
            <a:pPr algn="ctr"/>
            <a:r>
              <a:rPr lang="en-GB" sz="3200" dirty="0" smtClean="0">
                <a:hlinkClick r:id="rId2"/>
              </a:rPr>
              <a:t>www.greyhoundderby.com</a:t>
            </a:r>
            <a:endParaRPr lang="en-GB" sz="3200" dirty="0" smtClean="0"/>
          </a:p>
          <a:p>
            <a:pPr algn="ctr"/>
            <a:endParaRPr lang="en-GB" sz="3200" dirty="0"/>
          </a:p>
        </p:txBody>
      </p:sp>
    </p:spTree>
    <p:extLst>
      <p:ext uri="{BB962C8B-B14F-4D97-AF65-F5344CB8AC3E}">
        <p14:creationId xmlns:p14="http://schemas.microsoft.com/office/powerpoint/2010/main" val="342582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2728</TotalTime>
  <Words>1977</Words>
  <Application>Microsoft Office PowerPoint</Application>
  <PresentationFormat>On-screen Show (4:3)</PresentationFormat>
  <Paragraphs>772</Paragraphs>
  <Slides>92</Slides>
  <Notes>0</Notes>
  <HiddenSlides>0</HiddenSlides>
  <MMClips>0</MMClips>
  <ScaleCrop>false</ScaleCrop>
  <HeadingPairs>
    <vt:vector size="4" baseType="variant">
      <vt:variant>
        <vt:lpstr>Theme</vt:lpstr>
      </vt:variant>
      <vt:variant>
        <vt:i4>5</vt:i4>
      </vt:variant>
      <vt:variant>
        <vt:lpstr>Slide Titles</vt:lpstr>
      </vt:variant>
      <vt:variant>
        <vt:i4>92</vt:i4>
      </vt:variant>
    </vt:vector>
  </HeadingPairs>
  <TitlesOfParts>
    <vt:vector size="97" baseType="lpstr">
      <vt:lpstr>Office Theme</vt:lpstr>
      <vt:lpstr>1_Default Design</vt:lpstr>
      <vt:lpstr>4_Default Design</vt:lpstr>
      <vt:lpstr>6_Default Design</vt:lpstr>
      <vt:lpstr>Default Design</vt:lpstr>
      <vt:lpstr>Welcome to Greyhoundderby Quiz 11</vt:lpstr>
      <vt:lpstr>Target</vt:lpstr>
      <vt:lpstr>Celebrating TV Quiz Shows </vt:lpstr>
      <vt:lpstr>A Question of Sport 2nd December 1968 – present day</vt:lpstr>
      <vt:lpstr>Target</vt:lpstr>
      <vt:lpstr>Question of Sport Celtic Sports Stars 10 pts per competitor (Bonus 10 pts for Ireland, Scotland or Wales)</vt:lpstr>
      <vt:lpstr>Question of Sport Celtic Sports Stars 10 pts per competitor (Bonus 10 pts for Ireland, Scotland or Wales)</vt:lpstr>
      <vt:lpstr>Question of Sport Celtic Sports Stars 10 pts per competitor (Bonus 10 pts for Ireland, Scotland or Wales)</vt:lpstr>
      <vt:lpstr>Question of Sport Celtic Sports Stars 10 pts per competitor (Bonus 10 pts for Ireland, Scotland or Wales)</vt:lpstr>
      <vt:lpstr>Question of Sport Celtic Sports Stars 10 pts per competitor (Bonus 10 pts for Ireland, Scotland or Wales)</vt:lpstr>
      <vt:lpstr>Question of Sport Celtic Sports Stars 10 pts per competitor (Bonus 10 pts for Ireland, Scotland or Wales)</vt:lpstr>
      <vt:lpstr>Question of Sport Celtic Sports Stars 10 pts per competitor (Bonus 10 pts for Ireland, Scotland or Wales)</vt:lpstr>
      <vt:lpstr>Question of Sport Celtic Sports Stars 10 pts per competitor (Bonus 10 pts for Ireland, Scotland or Wales)</vt:lpstr>
      <vt:lpstr>Question of Sport Celtic Sports Stars 10 pts per competitor (Bonus 10 pts for Ireland, Scotland or Wales)</vt:lpstr>
      <vt:lpstr>Question of Sport Celtic Sports Stars 10 pts per competitor (Bonus 10 pts for Ireland, Scotland or Wales)</vt:lpstr>
      <vt:lpstr>10 pts per competitor + 10 pts per country</vt:lpstr>
      <vt:lpstr>Target</vt:lpstr>
      <vt:lpstr>University Challenge 1962-1987 &amp; 1994- present</vt:lpstr>
      <vt:lpstr>University Challenge Which of these islands are larger in area than the Isle of Man  (221 Sq Miles)? 30 pts per correct answer; TOTAL SCORE OF ZERO on this round for even one incorrect answer.</vt:lpstr>
      <vt:lpstr>University Challenge Which of these islands are larger in area than the Isle of Man  (221 Sq Miles)? 30 pts per correct answer; TOTAL SCORE OF ZERO on this round for even one incorrect answer.</vt:lpstr>
      <vt:lpstr>Target</vt:lpstr>
      <vt:lpstr>Sale of the Century 1972 - 1983</vt:lpstr>
      <vt:lpstr>Sale of the Century</vt:lpstr>
      <vt:lpstr>John Lewis</vt:lpstr>
      <vt:lpstr>Sale of the Century   </vt:lpstr>
      <vt:lpstr>Ice Cream maker</vt:lpstr>
      <vt:lpstr>Sale of the Century</vt:lpstr>
      <vt:lpstr>Barbecue</vt:lpstr>
      <vt:lpstr>Sale of the Century</vt:lpstr>
      <vt:lpstr>Table and Chairs</vt:lpstr>
      <vt:lpstr>Sale of the Century </vt:lpstr>
      <vt:lpstr>Outdoor Sofa</vt:lpstr>
      <vt:lpstr>Four correct answers</vt:lpstr>
      <vt:lpstr>Double Your Money 1955 - 1968</vt:lpstr>
      <vt:lpstr>Win from 50 to 6,400 pts</vt:lpstr>
      <vt:lpstr>For 50 points</vt:lpstr>
      <vt:lpstr>David Copperfield by Charles Dickens</vt:lpstr>
      <vt:lpstr>For 100 points</vt:lpstr>
      <vt:lpstr>Pilgrim’s Progress by John Bunyan</vt:lpstr>
      <vt:lpstr>For 200 points</vt:lpstr>
      <vt:lpstr>Wuthering Heights by Emily Bronte </vt:lpstr>
      <vt:lpstr>For 400 points</vt:lpstr>
      <vt:lpstr>Gulliver’s Travels by Jonathan Swift</vt:lpstr>
      <vt:lpstr>For 800 points</vt:lpstr>
      <vt:lpstr>Catcher in the Rye by J.D.Salinger</vt:lpstr>
      <vt:lpstr>For 1,600 points</vt:lpstr>
      <vt:lpstr>The Last of the Mohicans by James Fenimore Cooper</vt:lpstr>
      <vt:lpstr>For 3,200 points</vt:lpstr>
      <vt:lpstr>The Moonshine by Wilkie Collins</vt:lpstr>
      <vt:lpstr>For 6,400 points</vt:lpstr>
      <vt:lpstr>The Phantom of the Opera by Gaston Leroux</vt:lpstr>
      <vt:lpstr>Target</vt:lpstr>
      <vt:lpstr>Half way through the show</vt:lpstr>
      <vt:lpstr>Family Fortunes 1980 - 2002</vt:lpstr>
      <vt:lpstr>Family Fortunes</vt:lpstr>
      <vt:lpstr>Stage 1 The Topic</vt:lpstr>
      <vt:lpstr>Stage 2</vt:lpstr>
      <vt:lpstr>Stage 3</vt:lpstr>
      <vt:lpstr>Stage 4</vt:lpstr>
      <vt:lpstr>Stage 5</vt:lpstr>
      <vt:lpstr>Target</vt:lpstr>
      <vt:lpstr>Generation Game 1971-1982 &amp; 1990 - 2002</vt:lpstr>
      <vt:lpstr>Challenge</vt:lpstr>
      <vt:lpstr>Generation Game Conveyor belt 25 points per item+ Bonuses</vt:lpstr>
      <vt:lpstr>Generation Game Conveyor belt</vt:lpstr>
      <vt:lpstr>Generation Game Conveyor Belt</vt:lpstr>
      <vt:lpstr>Generation Game Conveyor Belt</vt:lpstr>
      <vt:lpstr>Generation Game Conveyor Belt</vt:lpstr>
      <vt:lpstr>Generation Game Conveyor Belt</vt:lpstr>
      <vt:lpstr>Generation Game</vt:lpstr>
      <vt:lpstr>Generation Game Conveyor Belt 25 pts each item (25 pt bonus for correct number)</vt:lpstr>
      <vt:lpstr>Target</vt:lpstr>
      <vt:lpstr>Pointless 24th August 2009 - present</vt:lpstr>
      <vt:lpstr>British Prime Ministers</vt:lpstr>
      <vt:lpstr>Answers</vt:lpstr>
      <vt:lpstr>Target</vt:lpstr>
      <vt:lpstr>Winner Takes All 1975 – 1988 </vt:lpstr>
      <vt:lpstr>7) How many of the following are colleges in Oxford AND Cambridge? Trinity, Jesus, St John’s, Christ’s, Corpus Christi</vt:lpstr>
      <vt:lpstr>7) How many of the following are colleges in Oxford AND Cambridge? Trinity, Jesus, St John’s, Christ’s, Corpus Christi</vt:lpstr>
      <vt:lpstr>6) What is the TOTAL number of letters in these Shakespeare plays beginning with T?</vt:lpstr>
      <vt:lpstr>6) What is the TOTAL number of letters in these Shakespeare plays beginning with T?</vt:lpstr>
      <vt:lpstr>5) How many of these African countries are landlocked? Chad, Kenya, Niger, Sudan, Zambia</vt:lpstr>
      <vt:lpstr>5) How many of these African countries are landlocked? Chad, Kenya, Niger, Sudan, Zambia</vt:lpstr>
      <vt:lpstr>4) In which modern day country was the ancient city of Carthage located?</vt:lpstr>
      <vt:lpstr>4) In which modern day country was the ancient city of Carthage located?</vt:lpstr>
      <vt:lpstr>3) How many of the following are spelt correctly? BELLWEATHER DUMBELL MISSPELL INNOCULATE SUPERCEDE</vt:lpstr>
      <vt:lpstr>3) How many of the following are spelt correctly? BELLWEATHER (Bellwether) DUMBELL (Dumbbell) MISSPELL INNOCULATE (Inoculate) SUPERCEDE (Supersede)</vt:lpstr>
      <vt:lpstr>2) Which one of the following teams has never won the FA Cup? </vt:lpstr>
      <vt:lpstr>2) Which one of the following teams has never won the FA Cup? </vt:lpstr>
      <vt:lpstr>1) If the pop stars shown below were listed in age order, who would be in the middle?  </vt:lpstr>
      <vt:lpstr>1) If the pop stars shown below were listed in age order, who would be in the middle?  </vt:lpstr>
      <vt:lpstr>That’s all folks! Did you meet the demanding target of 20,000 points?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228</cp:revision>
  <dcterms:created xsi:type="dcterms:W3CDTF">2011-03-11T09:41:43Z</dcterms:created>
  <dcterms:modified xsi:type="dcterms:W3CDTF">2015-04-22T18:28:13Z</dcterms:modified>
</cp:coreProperties>
</file>